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570" r:id="rId2"/>
    <p:sldId id="615" r:id="rId3"/>
    <p:sldId id="267" r:id="rId4"/>
    <p:sldId id="571" r:id="rId5"/>
    <p:sldId id="572" r:id="rId6"/>
    <p:sldId id="573" r:id="rId7"/>
    <p:sldId id="574" r:id="rId8"/>
    <p:sldId id="575" r:id="rId9"/>
    <p:sldId id="363" r:id="rId10"/>
    <p:sldId id="376" r:id="rId11"/>
    <p:sldId id="620" r:id="rId12"/>
    <p:sldId id="257" r:id="rId13"/>
    <p:sldId id="399" r:id="rId14"/>
    <p:sldId id="621" r:id="rId15"/>
    <p:sldId id="568" r:id="rId16"/>
    <p:sldId id="333" r:id="rId17"/>
    <p:sldId id="569" r:id="rId18"/>
    <p:sldId id="463" r:id="rId19"/>
    <p:sldId id="555" r:id="rId20"/>
    <p:sldId id="461" r:id="rId21"/>
    <p:sldId id="460" r:id="rId22"/>
    <p:sldId id="427" r:id="rId23"/>
    <p:sldId id="428" r:id="rId24"/>
    <p:sldId id="429" r:id="rId25"/>
    <p:sldId id="262" r:id="rId26"/>
    <p:sldId id="274" r:id="rId27"/>
    <p:sldId id="277" r:id="rId28"/>
    <p:sldId id="279" r:id="rId29"/>
    <p:sldId id="316" r:id="rId30"/>
    <p:sldId id="507" r:id="rId31"/>
    <p:sldId id="577" r:id="rId32"/>
    <p:sldId id="281" r:id="rId33"/>
    <p:sldId id="284" r:id="rId34"/>
    <p:sldId id="317" r:id="rId35"/>
    <p:sldId id="286" r:id="rId36"/>
    <p:sldId id="578" r:id="rId37"/>
    <p:sldId id="579" r:id="rId38"/>
    <p:sldId id="580" r:id="rId39"/>
    <p:sldId id="581" r:id="rId40"/>
    <p:sldId id="288" r:id="rId41"/>
    <p:sldId id="291" r:id="rId42"/>
    <p:sldId id="582" r:id="rId43"/>
    <p:sldId id="583" r:id="rId44"/>
    <p:sldId id="584" r:id="rId45"/>
    <p:sldId id="585" r:id="rId46"/>
    <p:sldId id="318" r:id="rId47"/>
    <p:sldId id="320" r:id="rId48"/>
    <p:sldId id="586" r:id="rId49"/>
    <p:sldId id="587" r:id="rId50"/>
    <p:sldId id="588" r:id="rId51"/>
    <p:sldId id="589" r:id="rId52"/>
    <p:sldId id="450" r:id="rId53"/>
    <p:sldId id="452" r:id="rId54"/>
    <p:sldId id="616" r:id="rId55"/>
    <p:sldId id="617" r:id="rId56"/>
    <p:sldId id="618" r:id="rId57"/>
    <p:sldId id="619" r:id="rId58"/>
    <p:sldId id="323" r:id="rId59"/>
    <p:sldId id="325" r:id="rId60"/>
    <p:sldId id="590" r:id="rId61"/>
    <p:sldId id="591" r:id="rId62"/>
    <p:sldId id="592" r:id="rId63"/>
    <p:sldId id="593" r:id="rId64"/>
    <p:sldId id="328" r:id="rId65"/>
    <p:sldId id="330" r:id="rId66"/>
    <p:sldId id="594" r:id="rId67"/>
    <p:sldId id="595" r:id="rId68"/>
    <p:sldId id="596" r:id="rId69"/>
    <p:sldId id="597" r:id="rId70"/>
    <p:sldId id="378" r:id="rId71"/>
    <p:sldId id="380" r:id="rId72"/>
    <p:sldId id="598" r:id="rId73"/>
    <p:sldId id="599" r:id="rId74"/>
    <p:sldId id="600" r:id="rId75"/>
    <p:sldId id="601" r:id="rId76"/>
    <p:sldId id="391" r:id="rId77"/>
    <p:sldId id="393" r:id="rId78"/>
    <p:sldId id="602" r:id="rId79"/>
    <p:sldId id="603" r:id="rId80"/>
    <p:sldId id="604" r:id="rId81"/>
    <p:sldId id="605" r:id="rId82"/>
    <p:sldId id="422" r:id="rId83"/>
    <p:sldId id="424" r:id="rId84"/>
    <p:sldId id="606" r:id="rId85"/>
    <p:sldId id="607" r:id="rId86"/>
    <p:sldId id="608" r:id="rId87"/>
    <p:sldId id="609" r:id="rId88"/>
    <p:sldId id="431" r:id="rId89"/>
    <p:sldId id="614" r:id="rId90"/>
    <p:sldId id="610" r:id="rId91"/>
    <p:sldId id="611" r:id="rId92"/>
    <p:sldId id="612" r:id="rId93"/>
    <p:sldId id="613" r:id="rId94"/>
    <p:sldId id="388" r:id="rId95"/>
    <p:sldId id="389" r:id="rId96"/>
    <p:sldId id="448" r:id="rId97"/>
    <p:sldId id="464" r:id="rId98"/>
    <p:sldId id="430" r:id="rId99"/>
    <p:sldId id="622" r:id="rId100"/>
    <p:sldId id="458" r:id="rId10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2FAC214-AC46-D44D-A1BF-606939FBF889}">
          <p14:sldIdLst>
            <p14:sldId id="570"/>
            <p14:sldId id="615"/>
          </p14:sldIdLst>
        </p14:section>
        <p14:section name="Overall Brand" id="{728E5FEA-43DE-F84C-90D7-028A131C6532}">
          <p14:sldIdLst>
            <p14:sldId id="267"/>
            <p14:sldId id="571"/>
            <p14:sldId id="572"/>
            <p14:sldId id="573"/>
            <p14:sldId id="574"/>
            <p14:sldId id="575"/>
          </p14:sldIdLst>
        </p14:section>
        <p14:section name="Dashboard" id="{B5A4FF95-3FB4-8244-B2BA-54951EA340FD}">
          <p14:sldIdLst>
            <p14:sldId id="363"/>
            <p14:sldId id="376"/>
            <p14:sldId id="620"/>
            <p14:sldId id="257"/>
            <p14:sldId id="399"/>
            <p14:sldId id="621"/>
            <p14:sldId id="568"/>
            <p14:sldId id="333"/>
            <p14:sldId id="569"/>
            <p14:sldId id="463"/>
            <p14:sldId id="555"/>
            <p14:sldId id="461"/>
            <p14:sldId id="460"/>
          </p14:sldIdLst>
        </p14:section>
        <p14:section name="Recommendations Overall" id="{2EABF9D8-A0CD-064E-8949-B32A27E97AAD}">
          <p14:sldIdLst>
            <p14:sldId id="427"/>
            <p14:sldId id="428"/>
            <p14:sldId id="429"/>
            <p14:sldId id="262"/>
          </p14:sldIdLst>
        </p14:section>
        <p14:section name="SEO" id="{658AC31E-59A8-7949-A215-BC5B69201323}">
          <p14:sldIdLst>
            <p14:sldId id="274"/>
            <p14:sldId id="277"/>
            <p14:sldId id="279"/>
            <p14:sldId id="316"/>
            <p14:sldId id="507"/>
            <p14:sldId id="577"/>
          </p14:sldIdLst>
        </p14:section>
        <p14:section name="Site" id="{7F48EA80-045B-2B42-BDEB-BE39B8C46A6F}">
          <p14:sldIdLst>
            <p14:sldId id="281"/>
            <p14:sldId id="284"/>
            <p14:sldId id="317"/>
            <p14:sldId id="286"/>
            <p14:sldId id="578"/>
            <p14:sldId id="579"/>
            <p14:sldId id="580"/>
            <p14:sldId id="581"/>
          </p14:sldIdLst>
        </p14:section>
        <p14:section name="Video" id="{BB8B0D76-DE86-6C4D-9737-95C4F76945B2}">
          <p14:sldIdLst>
            <p14:sldId id="288"/>
            <p14:sldId id="291"/>
            <p14:sldId id="582"/>
            <p14:sldId id="583"/>
            <p14:sldId id="584"/>
            <p14:sldId id="585"/>
          </p14:sldIdLst>
        </p14:section>
        <p14:section name="Facebook" id="{31FF8BCC-41DC-AC4B-9EB9-6116C4924D1D}">
          <p14:sldIdLst>
            <p14:sldId id="318"/>
            <p14:sldId id="320"/>
            <p14:sldId id="586"/>
            <p14:sldId id="587"/>
            <p14:sldId id="588"/>
            <p14:sldId id="589"/>
          </p14:sldIdLst>
        </p14:section>
        <p14:section name="Google+" id="{0EB7D7D8-99D2-B643-8AAD-86FE4FF05E3F}">
          <p14:sldIdLst>
            <p14:sldId id="450"/>
            <p14:sldId id="452"/>
            <p14:sldId id="616"/>
            <p14:sldId id="617"/>
            <p14:sldId id="618"/>
            <p14:sldId id="619"/>
          </p14:sldIdLst>
        </p14:section>
        <p14:section name="Twitter" id="{37956217-163D-EE4F-B67E-AE54A5717A0C}">
          <p14:sldIdLst>
            <p14:sldId id="323"/>
            <p14:sldId id="325"/>
            <p14:sldId id="590"/>
            <p14:sldId id="591"/>
            <p14:sldId id="592"/>
            <p14:sldId id="593"/>
          </p14:sldIdLst>
        </p14:section>
        <p14:section name="Images" id="{0E949DE5-EDB8-1740-86BC-3F20B3EA987B}">
          <p14:sldIdLst>
            <p14:sldId id="328"/>
            <p14:sldId id="330"/>
            <p14:sldId id="594"/>
            <p14:sldId id="595"/>
            <p14:sldId id="596"/>
            <p14:sldId id="597"/>
          </p14:sldIdLst>
        </p14:section>
        <p14:section name="Others" id="{4A9940B6-BFEC-104E-B99D-A440D347B369}">
          <p14:sldIdLst>
            <p14:sldId id="378"/>
            <p14:sldId id="380"/>
            <p14:sldId id="598"/>
            <p14:sldId id="599"/>
            <p14:sldId id="600"/>
            <p14:sldId id="601"/>
          </p14:sldIdLst>
        </p14:section>
        <p14:section name="Chatter" id="{2B03D1D5-2295-2549-91E7-052A31722AD3}">
          <p14:sldIdLst>
            <p14:sldId id="391"/>
            <p14:sldId id="393"/>
            <p14:sldId id="602"/>
            <p14:sldId id="603"/>
            <p14:sldId id="604"/>
            <p14:sldId id="605"/>
          </p14:sldIdLst>
        </p14:section>
        <p14:section name="Mobile" id="{68A9B52E-6F9B-854C-9E40-5C7FE31E9F01}">
          <p14:sldIdLst>
            <p14:sldId id="422"/>
            <p14:sldId id="424"/>
            <p14:sldId id="606"/>
            <p14:sldId id="607"/>
            <p14:sldId id="608"/>
            <p14:sldId id="609"/>
          </p14:sldIdLst>
        </p14:section>
        <p14:section name="Email" id="{35264320-0F85-CC46-8526-C17B4BBAA15E}">
          <p14:sldIdLst>
            <p14:sldId id="431"/>
            <p14:sldId id="614"/>
            <p14:sldId id="610"/>
            <p14:sldId id="611"/>
            <p14:sldId id="612"/>
            <p14:sldId id="613"/>
          </p14:sldIdLst>
        </p14:section>
        <p14:section name="Channels In Depth" id="{54D987F1-1700-0C4A-A5B3-EC9264CD2F32}">
          <p14:sldIdLst/>
        </p14:section>
        <p14:section name="Appendices" id="{C2688B4E-5AF8-FC47-94CF-3DC67C85A49A}">
          <p14:sldIdLst>
            <p14:sldId id="388"/>
            <p14:sldId id="389"/>
            <p14:sldId id="448"/>
            <p14:sldId id="464"/>
            <p14:sldId id="430"/>
            <p14:sldId id="622"/>
            <p14:sldId id="4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66"/>
    <a:srgbClr val="009966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1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280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notesMaster" Target="notesMasters/notesMaster1.xml"/><Relationship Id="rId103" Type="http://schemas.openxmlformats.org/officeDocument/2006/relationships/handoutMaster" Target="handoutMasters/handout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A427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Trustworthy </c:v>
                </c:pt>
                <c:pt idx="1">
                  <c:v>Fun </c:v>
                </c:pt>
                <c:pt idx="2">
                  <c:v>Male</c:v>
                </c:pt>
                <c:pt idx="3">
                  <c:v>Young</c:v>
                </c:pt>
                <c:pt idx="4">
                  <c:v>Friendly</c:v>
                </c:pt>
                <c:pt idx="5">
                  <c:v>Quick</c:v>
                </c:pt>
                <c:pt idx="6">
                  <c:v>Modern</c:v>
                </c:pt>
                <c:pt idx="7">
                  <c:v>Cutting Edge</c:v>
                </c:pt>
                <c:pt idx="8">
                  <c:v>Premium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366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9966"/>
              </a:solidFill>
            </c:spPr>
          </c:dPt>
          <c:cat>
            <c:strRef>
              <c:f>Sheet1!$A$2:$A$10</c:f>
              <c:strCache>
                <c:ptCount val="9"/>
                <c:pt idx="0">
                  <c:v>Trustworthy </c:v>
                </c:pt>
                <c:pt idx="1">
                  <c:v>Fun </c:v>
                </c:pt>
                <c:pt idx="2">
                  <c:v>Male</c:v>
                </c:pt>
                <c:pt idx="3">
                  <c:v>Young</c:v>
                </c:pt>
                <c:pt idx="4">
                  <c:v>Friendly</c:v>
                </c:pt>
                <c:pt idx="5">
                  <c:v>Quick</c:v>
                </c:pt>
                <c:pt idx="6">
                  <c:v>Modern</c:v>
                </c:pt>
                <c:pt idx="7">
                  <c:v>Cutting Edge</c:v>
                </c:pt>
                <c:pt idx="8">
                  <c:v>Premium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6884136"/>
        <c:axId val="-2066943976"/>
      </c:barChart>
      <c:catAx>
        <c:axId val="-206688413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 b="0" i="0">
                <a:latin typeface="Merriweather Light"/>
                <a:cs typeface="Merriweather Light"/>
              </a:defRPr>
            </a:pPr>
            <a:endParaRPr lang="en-US"/>
          </a:p>
        </c:txPr>
        <c:crossAx val="-2066943976"/>
        <c:crossesAt val="0.0"/>
        <c:auto val="1"/>
        <c:lblAlgn val="ctr"/>
        <c:lblOffset val="100"/>
        <c:noMultiLvlLbl val="0"/>
      </c:catAx>
      <c:valAx>
        <c:axId val="-2066943976"/>
        <c:scaling>
          <c:orientation val="minMax"/>
          <c:max val="1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in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b="0" i="0">
                <a:latin typeface="Merriweather Light"/>
                <a:cs typeface="Merriweather Light"/>
              </a:defRPr>
            </a:pPr>
            <a:endParaRPr lang="en-US"/>
          </a:p>
        </c:txPr>
        <c:crossAx val="-2066884136"/>
        <c:crosses val="autoZero"/>
        <c:crossBetween val="between"/>
        <c:majorUnit val="0.2"/>
        <c:minorUnit val="0.0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211240"/>
        <c:axId val="-2083208168"/>
      </c:radarChart>
      <c:catAx>
        <c:axId val="-2083211240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3208168"/>
        <c:crosses val="autoZero"/>
        <c:auto val="1"/>
        <c:lblAlgn val="ctr"/>
        <c:lblOffset val="100"/>
        <c:noMultiLvlLbl val="0"/>
      </c:catAx>
      <c:valAx>
        <c:axId val="-2083208168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3211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Google+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600488"/>
        <c:axId val="-2085603576"/>
      </c:radarChart>
      <c:catAx>
        <c:axId val="-2085600488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5603576"/>
        <c:crosses val="autoZero"/>
        <c:auto val="1"/>
        <c:lblAlgn val="ctr"/>
        <c:lblOffset val="100"/>
        <c:noMultiLvlLbl val="0"/>
      </c:catAx>
      <c:valAx>
        <c:axId val="-208560357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5600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469064"/>
        <c:axId val="-2081199928"/>
      </c:radarChart>
      <c:catAx>
        <c:axId val="-2083469064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1199928"/>
        <c:crosses val="autoZero"/>
        <c:auto val="1"/>
        <c:lblAlgn val="ctr"/>
        <c:lblOffset val="100"/>
        <c:noMultiLvlLbl val="0"/>
      </c:catAx>
      <c:valAx>
        <c:axId val="-2081199928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3469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Images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1287176"/>
        <c:axId val="-2081290264"/>
      </c:radarChart>
      <c:catAx>
        <c:axId val="-2081287176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1290264"/>
        <c:crosses val="autoZero"/>
        <c:auto val="1"/>
        <c:lblAlgn val="ctr"/>
        <c:lblOffset val="100"/>
        <c:noMultiLvlLbl val="0"/>
      </c:catAx>
      <c:valAx>
        <c:axId val="-2081290264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1287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411368"/>
        <c:axId val="2053849176"/>
      </c:radarChart>
      <c:catAx>
        <c:axId val="-2066411368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2053849176"/>
        <c:crosses val="autoZero"/>
        <c:auto val="1"/>
        <c:lblAlgn val="ctr"/>
        <c:lblOffset val="100"/>
        <c:noMultiLvlLbl val="0"/>
      </c:catAx>
      <c:valAx>
        <c:axId val="205384917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66411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Chatter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124568"/>
        <c:axId val="-2069121496"/>
      </c:radarChart>
      <c:catAx>
        <c:axId val="-2069124568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69121496"/>
        <c:crosses val="autoZero"/>
        <c:auto val="1"/>
        <c:lblAlgn val="ctr"/>
        <c:lblOffset val="100"/>
        <c:noMultiLvlLbl val="0"/>
      </c:catAx>
      <c:valAx>
        <c:axId val="-206912149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69124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286120"/>
        <c:axId val="-2069744232"/>
      </c:radarChart>
      <c:catAx>
        <c:axId val="-2069286120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69744232"/>
        <c:crosses val="autoZero"/>
        <c:auto val="1"/>
        <c:lblAlgn val="ctr"/>
        <c:lblOffset val="100"/>
        <c:noMultiLvlLbl val="0"/>
      </c:catAx>
      <c:valAx>
        <c:axId val="-2069744232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69286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30.0</c:v>
                </c:pt>
                <c:pt idx="4">
                  <c:v>30.0</c:v>
                </c:pt>
                <c:pt idx="5">
                  <c:v>60.0</c:v>
                </c:pt>
                <c:pt idx="6">
                  <c:v>80.0</c:v>
                </c:pt>
                <c:pt idx="7">
                  <c:v>80.0</c:v>
                </c:pt>
                <c:pt idx="8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170792"/>
        <c:axId val="-2036690216"/>
      </c:radarChart>
      <c:catAx>
        <c:axId val="-2085170792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36690216"/>
        <c:crosses val="autoZero"/>
        <c:auto val="1"/>
        <c:lblAlgn val="ctr"/>
        <c:lblOffset val="100"/>
        <c:noMultiLvlLbl val="0"/>
      </c:catAx>
      <c:valAx>
        <c:axId val="-203669021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5170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A427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Trustworthy </c:v>
                </c:pt>
                <c:pt idx="1">
                  <c:v>Fun </c:v>
                </c:pt>
                <c:pt idx="2">
                  <c:v>Male</c:v>
                </c:pt>
                <c:pt idx="3">
                  <c:v>Young</c:v>
                </c:pt>
                <c:pt idx="4">
                  <c:v>Friendly</c:v>
                </c:pt>
                <c:pt idx="5">
                  <c:v>Quick</c:v>
                </c:pt>
                <c:pt idx="6">
                  <c:v>Modern</c:v>
                </c:pt>
                <c:pt idx="7">
                  <c:v>Cutting Edge</c:v>
                </c:pt>
                <c:pt idx="8">
                  <c:v>Premium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366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9966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9966"/>
              </a:solidFill>
            </c:spPr>
          </c:dPt>
          <c:cat>
            <c:strRef>
              <c:f>Sheet1!$A$2:$A$10</c:f>
              <c:strCache>
                <c:ptCount val="9"/>
                <c:pt idx="0">
                  <c:v>Trustworthy </c:v>
                </c:pt>
                <c:pt idx="1">
                  <c:v>Fun </c:v>
                </c:pt>
                <c:pt idx="2">
                  <c:v>Male</c:v>
                </c:pt>
                <c:pt idx="3">
                  <c:v>Young</c:v>
                </c:pt>
                <c:pt idx="4">
                  <c:v>Friendly</c:v>
                </c:pt>
                <c:pt idx="5">
                  <c:v>Quick</c:v>
                </c:pt>
                <c:pt idx="6">
                  <c:v>Modern</c:v>
                </c:pt>
                <c:pt idx="7">
                  <c:v>Cutting Edge</c:v>
                </c:pt>
                <c:pt idx="8">
                  <c:v>Premium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4396808"/>
        <c:axId val="-2064435288"/>
      </c:barChart>
      <c:catAx>
        <c:axId val="-206439680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 b="0" i="0">
                <a:latin typeface="Merriweather Light"/>
                <a:cs typeface="Merriweather Light"/>
              </a:defRPr>
            </a:pPr>
            <a:endParaRPr lang="en-US"/>
          </a:p>
        </c:txPr>
        <c:crossAx val="-2064435288"/>
        <c:crossesAt val="0.0"/>
        <c:auto val="1"/>
        <c:lblAlgn val="ctr"/>
        <c:lblOffset val="100"/>
        <c:noMultiLvlLbl val="0"/>
      </c:catAx>
      <c:valAx>
        <c:axId val="-2064435288"/>
        <c:scaling>
          <c:orientation val="minMax"/>
          <c:max val="1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in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b="0" i="0">
                <a:latin typeface="Merriweather Light"/>
                <a:cs typeface="Merriweather Light"/>
              </a:defRPr>
            </a:pPr>
            <a:endParaRPr lang="en-US"/>
          </a:p>
        </c:txPr>
        <c:crossAx val="-2064396808"/>
        <c:crosses val="autoZero"/>
        <c:crossBetween val="between"/>
        <c:majorUnit val="0.2"/>
        <c:minorUnit val="0.0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Logo</c:v>
                </c:pt>
              </c:strCache>
            </c:strRef>
          </c:tx>
          <c:spPr>
            <a:ln>
              <a:solidFill>
                <a:srgbClr val="336666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874504"/>
        <c:axId val="-2067071624"/>
      </c:radarChart>
      <c:catAx>
        <c:axId val="-2066874504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67071624"/>
        <c:crosses val="autoZero"/>
        <c:auto val="1"/>
        <c:lblAlgn val="ctr"/>
        <c:lblOffset val="100"/>
        <c:noMultiLvlLbl val="0"/>
      </c:catAx>
      <c:valAx>
        <c:axId val="-2067071624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66874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Logo</c:v>
                </c:pt>
              </c:strCache>
            </c:strRef>
          </c:tx>
          <c:spPr>
            <a:ln>
              <a:solidFill>
                <a:srgbClr val="336666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20.0</c:v>
                </c:pt>
                <c:pt idx="4">
                  <c:v>30.0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20.0</c:v>
                </c:pt>
                <c:pt idx="4">
                  <c:v>20.0</c:v>
                </c:pt>
                <c:pt idx="5">
                  <c:v>60.0</c:v>
                </c:pt>
                <c:pt idx="6">
                  <c:v>70.0</c:v>
                </c:pt>
                <c:pt idx="7">
                  <c:v>70.0</c:v>
                </c:pt>
                <c:pt idx="8">
                  <c:v>50.0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Website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80.0</c:v>
                </c:pt>
                <c:pt idx="1">
                  <c:v>10.0</c:v>
                </c:pt>
                <c:pt idx="2">
                  <c:v>70.0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75.0</c:v>
                </c:pt>
                <c:pt idx="7">
                  <c:v>70.0</c:v>
                </c:pt>
                <c:pt idx="8">
                  <c:v>70.0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80.0</c:v>
                </c:pt>
                <c:pt idx="1">
                  <c:v>30.0</c:v>
                </c:pt>
                <c:pt idx="2">
                  <c:v>70.0</c:v>
                </c:pt>
                <c:pt idx="3">
                  <c:v>40.0</c:v>
                </c:pt>
                <c:pt idx="4">
                  <c:v>50.0</c:v>
                </c:pt>
                <c:pt idx="5">
                  <c:v>40.0</c:v>
                </c:pt>
                <c:pt idx="6">
                  <c:v>50.0</c:v>
                </c:pt>
                <c:pt idx="7">
                  <c:v>70.0</c:v>
                </c:pt>
                <c:pt idx="8">
                  <c:v>30.0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Facebook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60.0</c:v>
                </c:pt>
                <c:pt idx="1">
                  <c:v>30.0</c:v>
                </c:pt>
                <c:pt idx="2">
                  <c:v>60.0</c:v>
                </c:pt>
                <c:pt idx="3">
                  <c:v>50.0</c:v>
                </c:pt>
                <c:pt idx="4">
                  <c:v>60.0</c:v>
                </c:pt>
                <c:pt idx="5">
                  <c:v>60.0</c:v>
                </c:pt>
                <c:pt idx="6">
                  <c:v>50.0</c:v>
                </c:pt>
                <c:pt idx="7">
                  <c:v>70.0</c:v>
                </c:pt>
                <c:pt idx="8">
                  <c:v>70.0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90.0</c:v>
                </c:pt>
                <c:pt idx="1">
                  <c:v>30.0</c:v>
                </c:pt>
                <c:pt idx="2">
                  <c:v>70.0</c:v>
                </c:pt>
                <c:pt idx="3">
                  <c:v>70.0</c:v>
                </c:pt>
                <c:pt idx="4">
                  <c:v>80.0</c:v>
                </c:pt>
                <c:pt idx="5">
                  <c:v>80.0</c:v>
                </c:pt>
                <c:pt idx="6">
                  <c:v>60.0</c:v>
                </c:pt>
                <c:pt idx="7">
                  <c:v>20.0</c:v>
                </c:pt>
                <c:pt idx="8">
                  <c:v>40.0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Images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50.0</c:v>
                </c:pt>
                <c:pt idx="1">
                  <c:v>20.0</c:v>
                </c:pt>
                <c:pt idx="2">
                  <c:v>40.0</c:v>
                </c:pt>
                <c:pt idx="3">
                  <c:v>80.0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30.0</c:v>
                </c:pt>
                <c:pt idx="8">
                  <c:v>30.0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Chatter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Mobile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30.0</c:v>
                </c:pt>
                <c:pt idx="4">
                  <c:v>30.0</c:v>
                </c:pt>
                <c:pt idx="5">
                  <c:v>60.0</c:v>
                </c:pt>
                <c:pt idx="6">
                  <c:v>80.0</c:v>
                </c:pt>
                <c:pt idx="7">
                  <c:v>80.0</c:v>
                </c:pt>
                <c:pt idx="8">
                  <c:v>80.0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Google+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90.0</c:v>
                </c:pt>
                <c:pt idx="1">
                  <c:v>10.0</c:v>
                </c:pt>
                <c:pt idx="2">
                  <c:v>50.0</c:v>
                </c:pt>
                <c:pt idx="3">
                  <c:v>30.0</c:v>
                </c:pt>
                <c:pt idx="4">
                  <c:v>0.0</c:v>
                </c:pt>
                <c:pt idx="5">
                  <c:v>0.0</c:v>
                </c:pt>
                <c:pt idx="6">
                  <c:v>50.0</c:v>
                </c:pt>
                <c:pt idx="7">
                  <c:v>50.0</c:v>
                </c:pt>
                <c:pt idx="8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957080"/>
        <c:axId val="-2084953896"/>
      </c:radarChart>
      <c:catAx>
        <c:axId val="-2084957080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/>
                </a:solidFill>
              </a:defRPr>
            </a:pPr>
            <a:endParaRPr lang="en-US"/>
          </a:p>
        </c:txPr>
        <c:crossAx val="-2084953896"/>
        <c:crosses val="autoZero"/>
        <c:auto val="1"/>
        <c:lblAlgn val="ctr"/>
        <c:lblOffset val="100"/>
        <c:noMultiLvlLbl val="0"/>
      </c:catAx>
      <c:valAx>
        <c:axId val="-208495389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4957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B4B39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Logo</c:v>
                </c:pt>
              </c:strCache>
            </c:strRef>
          </c:tx>
          <c:spPr>
            <a:ln>
              <a:solidFill>
                <a:srgbClr val="336666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20.0</c:v>
                </c:pt>
                <c:pt idx="4">
                  <c:v>30.0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SEO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20.0</c:v>
                </c:pt>
                <c:pt idx="4">
                  <c:v>20.0</c:v>
                </c:pt>
                <c:pt idx="5">
                  <c:v>60.0</c:v>
                </c:pt>
                <c:pt idx="6">
                  <c:v>70.0</c:v>
                </c:pt>
                <c:pt idx="7">
                  <c:v>70.0</c:v>
                </c:pt>
                <c:pt idx="8">
                  <c:v>50.0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Website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80.0</c:v>
                </c:pt>
                <c:pt idx="1">
                  <c:v>10.0</c:v>
                </c:pt>
                <c:pt idx="2">
                  <c:v>70.0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75.0</c:v>
                </c:pt>
                <c:pt idx="7">
                  <c:v>70.0</c:v>
                </c:pt>
                <c:pt idx="8">
                  <c:v>70.0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Video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80.0</c:v>
                </c:pt>
                <c:pt idx="1">
                  <c:v>30.0</c:v>
                </c:pt>
                <c:pt idx="2">
                  <c:v>70.0</c:v>
                </c:pt>
                <c:pt idx="3">
                  <c:v>40.0</c:v>
                </c:pt>
                <c:pt idx="4">
                  <c:v>50.0</c:v>
                </c:pt>
                <c:pt idx="5">
                  <c:v>40.0</c:v>
                </c:pt>
                <c:pt idx="6">
                  <c:v>50.0</c:v>
                </c:pt>
                <c:pt idx="7">
                  <c:v>70.0</c:v>
                </c:pt>
                <c:pt idx="8">
                  <c:v>30.0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Facebook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60.0</c:v>
                </c:pt>
                <c:pt idx="1">
                  <c:v>30.0</c:v>
                </c:pt>
                <c:pt idx="2">
                  <c:v>60.0</c:v>
                </c:pt>
                <c:pt idx="3">
                  <c:v>50.0</c:v>
                </c:pt>
                <c:pt idx="4">
                  <c:v>60.0</c:v>
                </c:pt>
                <c:pt idx="5">
                  <c:v>60.0</c:v>
                </c:pt>
                <c:pt idx="6">
                  <c:v>50.0</c:v>
                </c:pt>
                <c:pt idx="7">
                  <c:v>70.0</c:v>
                </c:pt>
                <c:pt idx="8">
                  <c:v>70.0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90.0</c:v>
                </c:pt>
                <c:pt idx="1">
                  <c:v>30.0</c:v>
                </c:pt>
                <c:pt idx="2">
                  <c:v>70.0</c:v>
                </c:pt>
                <c:pt idx="3">
                  <c:v>70.0</c:v>
                </c:pt>
                <c:pt idx="4">
                  <c:v>80.0</c:v>
                </c:pt>
                <c:pt idx="5">
                  <c:v>80.0</c:v>
                </c:pt>
                <c:pt idx="6">
                  <c:v>60.0</c:v>
                </c:pt>
                <c:pt idx="7">
                  <c:v>20.0</c:v>
                </c:pt>
                <c:pt idx="8">
                  <c:v>40.0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Images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50.0</c:v>
                </c:pt>
                <c:pt idx="1">
                  <c:v>20.0</c:v>
                </c:pt>
                <c:pt idx="2">
                  <c:v>40.0</c:v>
                </c:pt>
                <c:pt idx="3">
                  <c:v>80.0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30.0</c:v>
                </c:pt>
                <c:pt idx="8">
                  <c:v>30.0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Chatter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Mobile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Sheet1!$K$2:$K$10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30.0</c:v>
                </c:pt>
                <c:pt idx="4">
                  <c:v>30.0</c:v>
                </c:pt>
                <c:pt idx="5">
                  <c:v>60.0</c:v>
                </c:pt>
                <c:pt idx="6">
                  <c:v>80.0</c:v>
                </c:pt>
                <c:pt idx="7">
                  <c:v>80.0</c:v>
                </c:pt>
                <c:pt idx="8">
                  <c:v>80.0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Google+</c:v>
                </c:pt>
              </c:strCache>
            </c:strRef>
          </c:tx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Sheet1!$L$2:$L$10</c:f>
              <c:numCache>
                <c:formatCode>General</c:formatCode>
                <c:ptCount val="9"/>
                <c:pt idx="0">
                  <c:v>90.0</c:v>
                </c:pt>
                <c:pt idx="1">
                  <c:v>10.0</c:v>
                </c:pt>
                <c:pt idx="2">
                  <c:v>50.0</c:v>
                </c:pt>
                <c:pt idx="3">
                  <c:v>30.0</c:v>
                </c:pt>
                <c:pt idx="4">
                  <c:v>0.0</c:v>
                </c:pt>
                <c:pt idx="5">
                  <c:v>0.0</c:v>
                </c:pt>
                <c:pt idx="6">
                  <c:v>50.0</c:v>
                </c:pt>
                <c:pt idx="7">
                  <c:v>50.0</c:v>
                </c:pt>
                <c:pt idx="8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875624"/>
        <c:axId val="-2084872648"/>
      </c:radarChart>
      <c:catAx>
        <c:axId val="-2084875624"/>
        <c:scaling>
          <c:orientation val="minMax"/>
        </c:scaling>
        <c:delete val="1"/>
        <c:axPos val="b"/>
        <c:majorGridlines/>
        <c:numFmt formatCode="m/d/yy" sourceLinked="1"/>
        <c:majorTickMark val="none"/>
        <c:minorTickMark val="none"/>
        <c:tickLblPos val="nextTo"/>
        <c:crossAx val="-2084872648"/>
        <c:crosses val="autoZero"/>
        <c:auto val="1"/>
        <c:lblAlgn val="ctr"/>
        <c:lblOffset val="100"/>
        <c:noMultiLvlLbl val="0"/>
      </c:catAx>
      <c:valAx>
        <c:axId val="-2084872648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4875624"/>
        <c:crosses val="autoZero"/>
        <c:crossBetween val="between"/>
      </c:valAx>
    </c:plotArea>
    <c:plotVisOnly val="1"/>
    <c:dispBlanksAs val="gap"/>
    <c:showDLblsOverMax val="0"/>
  </c:chart>
  <c:spPr>
    <a:ln w="6350"/>
  </c:spPr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0845660318101264"/>
          <c:y val="0.0"/>
          <c:w val="0.860489265764856"/>
          <c:h val="0.551952563191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100.0</c:v>
                </c:pt>
                <c:pt idx="1">
                  <c:v>10.0</c:v>
                </c:pt>
                <c:pt idx="2">
                  <c:v>70.0</c:v>
                </c:pt>
                <c:pt idx="3">
                  <c:v>20.0</c:v>
                </c:pt>
                <c:pt idx="4">
                  <c:v>30.0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83.33333332999999</c:v>
                </c:pt>
                <c:pt idx="1">
                  <c:v>17.77777778</c:v>
                </c:pt>
                <c:pt idx="2">
                  <c:v>63.33333333</c:v>
                </c:pt>
                <c:pt idx="3">
                  <c:v>41.11111111</c:v>
                </c:pt>
                <c:pt idx="4">
                  <c:v>40.0</c:v>
                </c:pt>
                <c:pt idx="5">
                  <c:v>52.22222222</c:v>
                </c:pt>
                <c:pt idx="6">
                  <c:v>63.88888889</c:v>
                </c:pt>
                <c:pt idx="7">
                  <c:v>60.0</c:v>
                </c:pt>
                <c:pt idx="8">
                  <c:v>51.11111111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Deviation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17.72810521</c:v>
                </c:pt>
                <c:pt idx="1">
                  <c:v>9.258200998</c:v>
                </c:pt>
                <c:pt idx="2">
                  <c:v>10.49781318</c:v>
                </c:pt>
                <c:pt idx="3">
                  <c:v>21.94613071</c:v>
                </c:pt>
                <c:pt idx="4">
                  <c:v>18.29464068</c:v>
                </c:pt>
                <c:pt idx="5">
                  <c:v>11.24858268</c:v>
                </c:pt>
                <c:pt idx="6">
                  <c:v>9.529760046</c:v>
                </c:pt>
                <c:pt idx="7">
                  <c:v>21.66535841</c:v>
                </c:pt>
                <c:pt idx="8">
                  <c:v>17.26149425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839960"/>
        <c:axId val="-2084836760"/>
      </c:barChart>
      <c:catAx>
        <c:axId val="-2084839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 anchor="t" anchorCtr="0"/>
          <a:lstStyle/>
          <a:p>
            <a:pPr>
              <a:defRPr sz="1200" b="0" i="0">
                <a:solidFill>
                  <a:schemeClr val="accent6"/>
                </a:solidFill>
                <a:latin typeface="Merriweather Light"/>
                <a:cs typeface="Merriweather Light"/>
              </a:defRPr>
            </a:pPr>
            <a:endParaRPr lang="en-US"/>
          </a:p>
        </c:txPr>
        <c:crossAx val="-2084836760"/>
        <c:crosses val="autoZero"/>
        <c:auto val="1"/>
        <c:lblAlgn val="ctr"/>
        <c:lblOffset val="100"/>
        <c:noMultiLvlLbl val="0"/>
      </c:catAx>
      <c:valAx>
        <c:axId val="-2084836760"/>
        <c:scaling>
          <c:orientation val="minMax"/>
        </c:scaling>
        <c:delete val="1"/>
        <c:axPos val="l"/>
        <c:majorGridlines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2084839960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  <c:txPr>
        <a:bodyPr/>
        <a:lstStyle/>
        <a:p>
          <a:pPr>
            <a:defRPr sz="1200" b="0" i="0">
              <a:latin typeface="Merriweather Light"/>
              <a:cs typeface="Merriweather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SEO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211560"/>
        <c:axId val="-2084208488"/>
      </c:radarChart>
      <c:catAx>
        <c:axId val="-2084211560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4208488"/>
        <c:crosses val="autoZero"/>
        <c:auto val="1"/>
        <c:lblAlgn val="ctr"/>
        <c:lblOffset val="100"/>
        <c:noMultiLvlLbl val="0"/>
      </c:catAx>
      <c:valAx>
        <c:axId val="-2084208488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4211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Website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982232"/>
        <c:axId val="-2083979160"/>
      </c:radarChart>
      <c:catAx>
        <c:axId val="-2083982232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3979160"/>
        <c:crosses val="autoZero"/>
        <c:auto val="1"/>
        <c:lblAlgn val="ctr"/>
        <c:lblOffset val="100"/>
        <c:noMultiLvlLbl val="0"/>
      </c:catAx>
      <c:valAx>
        <c:axId val="-2083979160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3982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ln>
              <a:solidFill>
                <a:srgbClr val="84B818"/>
              </a:solidFill>
            </a:ln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Trustworthy vs Unconvincing</c:v>
                </c:pt>
                <c:pt idx="1">
                  <c:v>Fun vs Serious</c:v>
                </c:pt>
                <c:pt idx="2">
                  <c:v>Male vs Female</c:v>
                </c:pt>
                <c:pt idx="3">
                  <c:v>Young vs Old</c:v>
                </c:pt>
                <c:pt idx="4">
                  <c:v>Friendly vs Cold</c:v>
                </c:pt>
                <c:pt idx="5">
                  <c:v>Quick vs Careful</c:v>
                </c:pt>
                <c:pt idx="6">
                  <c:v>Modern vs Traditional</c:v>
                </c:pt>
                <c:pt idx="7">
                  <c:v>Cutting Edge vs Conventional</c:v>
                </c:pt>
                <c:pt idx="8">
                  <c:v>Premium vs Budget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630216"/>
        <c:axId val="-2086633304"/>
      </c:radarChart>
      <c:catAx>
        <c:axId val="-2086630216"/>
        <c:scaling>
          <c:orientation val="minMax"/>
        </c:scaling>
        <c:delete val="0"/>
        <c:axPos val="b"/>
        <c:majorGridlines/>
        <c:numFmt formatCode="m/d/yy" sourceLinked="1"/>
        <c:majorTickMark val="none"/>
        <c:minorTickMark val="none"/>
        <c:tickLblPos val="nextTo"/>
        <c:crossAx val="-2086633304"/>
        <c:crosses val="autoZero"/>
        <c:auto val="1"/>
        <c:lblAlgn val="ctr"/>
        <c:lblOffset val="100"/>
        <c:noMultiLvlLbl val="0"/>
      </c:catAx>
      <c:valAx>
        <c:axId val="-2086633304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2086630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0" i="0">
          <a:solidFill>
            <a:schemeClr val="tx2"/>
          </a:solidFill>
          <a:latin typeface="Merriweather Light"/>
          <a:cs typeface="Merriweather Light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AB071-234A-6449-9241-53EB906A7214}" type="doc">
      <dgm:prSet loTypeId="urn:microsoft.com/office/officeart/2005/8/layout/matrix3" loCatId="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E96B091-4A41-4D40-9B7E-4A5478987EB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1"/>
              </a:solidFill>
              <a:latin typeface="Merriweather"/>
              <a:cs typeface="Merriweather"/>
            </a:rPr>
            <a:t>Offer</a:t>
          </a:r>
          <a:endParaRPr lang="en-US" sz="1600" dirty="0">
            <a:solidFill>
              <a:schemeClr val="accent1"/>
            </a:solidFill>
            <a:latin typeface="Merriweather"/>
            <a:cs typeface="Merriweather"/>
          </a:endParaRPr>
        </a:p>
      </dgm:t>
    </dgm:pt>
    <dgm:pt modelId="{7A1A7D56-D2F4-3445-A340-99316425A286}" type="parTrans" cxnId="{51A4CD26-946A-D645-8FAD-2D22D9F03289}">
      <dgm:prSet/>
      <dgm:spPr/>
      <dgm:t>
        <a:bodyPr/>
        <a:lstStyle/>
        <a:p>
          <a:endParaRPr lang="en-US"/>
        </a:p>
      </dgm:t>
    </dgm:pt>
    <dgm:pt modelId="{8D0B9FB4-41AB-694F-869A-5BFC3876857C}" type="sibTrans" cxnId="{51A4CD26-946A-D645-8FAD-2D22D9F03289}">
      <dgm:prSet/>
      <dgm:spPr/>
      <dgm:t>
        <a:bodyPr/>
        <a:lstStyle/>
        <a:p>
          <a:endParaRPr lang="en-US"/>
        </a:p>
      </dgm:t>
    </dgm:pt>
    <dgm:pt modelId="{FBCE765B-9999-404E-BF50-0F9D54D29165}">
      <dgm:prSet phldrT="[Text]" custT="1"/>
      <dgm:spPr/>
      <dgm:t>
        <a:bodyPr/>
        <a:lstStyle/>
        <a:p>
          <a:r>
            <a:rPr lang="en-US" sz="2000" dirty="0" smtClean="0">
              <a:solidFill>
                <a:srgbClr val="7A7A7A"/>
              </a:solidFill>
              <a:latin typeface="Merriweather"/>
              <a:cs typeface="Merriweather"/>
            </a:rPr>
            <a:t>Identity</a:t>
          </a:r>
          <a:endParaRPr lang="en-US" sz="160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56FD056E-0DB7-8B41-A77A-E56B8B2485CE}" type="parTrans" cxnId="{6D864957-9378-3D47-A6B5-D9FB60F90F40}">
      <dgm:prSet/>
      <dgm:spPr/>
      <dgm:t>
        <a:bodyPr/>
        <a:lstStyle/>
        <a:p>
          <a:endParaRPr lang="en-US"/>
        </a:p>
      </dgm:t>
    </dgm:pt>
    <dgm:pt modelId="{102C7AC7-57DD-0748-BF9A-49DD4D808EF8}" type="sibTrans" cxnId="{6D864957-9378-3D47-A6B5-D9FB60F90F40}">
      <dgm:prSet/>
      <dgm:spPr/>
      <dgm:t>
        <a:bodyPr/>
        <a:lstStyle/>
        <a:p>
          <a:endParaRPr lang="en-US"/>
        </a:p>
      </dgm:t>
    </dgm:pt>
    <dgm:pt modelId="{E533D0AD-1B18-424F-B537-EF1B44EBC548}">
      <dgm:prSet phldrT="[Text]" custT="1"/>
      <dgm:spPr/>
      <dgm:t>
        <a:bodyPr anchor="b"/>
        <a:lstStyle/>
        <a:p>
          <a:r>
            <a:rPr lang="en-US" sz="2000" dirty="0" smtClean="0">
              <a:solidFill>
                <a:srgbClr val="7A7A7A"/>
              </a:solidFill>
              <a:latin typeface="Merriweather"/>
              <a:cs typeface="Merriweather"/>
            </a:rPr>
            <a:t>Capabilities</a:t>
          </a:r>
          <a:endParaRPr lang="en-US" sz="200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45A13FA7-0FE1-0448-B313-42FBB669F562}" type="parTrans" cxnId="{70A9442D-9870-9548-AA80-EE904DC07770}">
      <dgm:prSet/>
      <dgm:spPr/>
      <dgm:t>
        <a:bodyPr/>
        <a:lstStyle/>
        <a:p>
          <a:endParaRPr lang="en-US"/>
        </a:p>
      </dgm:t>
    </dgm:pt>
    <dgm:pt modelId="{338C1534-6DF9-8E44-97DB-44516369B9D6}" type="sibTrans" cxnId="{70A9442D-9870-9548-AA80-EE904DC07770}">
      <dgm:prSet/>
      <dgm:spPr/>
      <dgm:t>
        <a:bodyPr/>
        <a:lstStyle/>
        <a:p>
          <a:endParaRPr lang="en-US"/>
        </a:p>
      </dgm:t>
    </dgm:pt>
    <dgm:pt modelId="{477791A8-42B5-5742-914E-925823C906F8}">
      <dgm:prSet phldrT="[Text]" custT="1"/>
      <dgm:spPr/>
      <dgm:t>
        <a:bodyPr anchor="b"/>
        <a:lstStyle/>
        <a:p>
          <a:r>
            <a:rPr lang="en-US" sz="2000" dirty="0" smtClean="0">
              <a:solidFill>
                <a:srgbClr val="7A7A7A"/>
              </a:solidFill>
              <a:latin typeface="Merriweather"/>
              <a:cs typeface="Merriweather"/>
            </a:rPr>
            <a:t>Culture</a:t>
          </a:r>
          <a:endParaRPr lang="en-US" sz="160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9FB136C3-76C4-FB4A-9FE9-90EC8829871D}" type="parTrans" cxnId="{CEA4C7A9-D9F2-F448-B6B6-B5849522DF51}">
      <dgm:prSet/>
      <dgm:spPr/>
      <dgm:t>
        <a:bodyPr/>
        <a:lstStyle/>
        <a:p>
          <a:endParaRPr lang="en-US"/>
        </a:p>
      </dgm:t>
    </dgm:pt>
    <dgm:pt modelId="{51BFA2AF-61EB-F548-ACED-1F094B41EEDE}" type="sibTrans" cxnId="{CEA4C7A9-D9F2-F448-B6B6-B5849522DF51}">
      <dgm:prSet/>
      <dgm:spPr/>
      <dgm:t>
        <a:bodyPr/>
        <a:lstStyle/>
        <a:p>
          <a:endParaRPr lang="en-US"/>
        </a:p>
      </dgm:t>
    </dgm:pt>
    <dgm:pt modelId="{EFB8BE20-B2EF-3648-B277-8FF9555FAC56}">
      <dgm:prSet phldrT="[Text]" custT="1"/>
      <dgm:spPr/>
      <dgm:t>
        <a:bodyPr/>
        <a:lstStyle/>
        <a:p>
          <a:r>
            <a:rPr lang="en-US" sz="1050" dirty="0" smtClean="0">
              <a:solidFill>
                <a:schemeClr val="accent1"/>
              </a:solidFill>
              <a:latin typeface="Merriweather"/>
              <a:cs typeface="Merriweather"/>
            </a:rPr>
            <a:t>New product services, software and apps, physical retail spaces</a:t>
          </a:r>
          <a:endParaRPr lang="en-US" sz="1050" dirty="0">
            <a:solidFill>
              <a:schemeClr val="accent1"/>
            </a:solidFill>
            <a:latin typeface="Merriweather"/>
            <a:cs typeface="Merriweather"/>
          </a:endParaRPr>
        </a:p>
      </dgm:t>
    </dgm:pt>
    <dgm:pt modelId="{3BD57B57-D633-2F41-AC84-1A69040CEF20}" type="parTrans" cxnId="{FDFBDE6C-BF5E-6F42-8D4B-0B613ED656AD}">
      <dgm:prSet/>
      <dgm:spPr/>
      <dgm:t>
        <a:bodyPr/>
        <a:lstStyle/>
        <a:p>
          <a:endParaRPr lang="en-US"/>
        </a:p>
      </dgm:t>
    </dgm:pt>
    <dgm:pt modelId="{96031D5A-62C1-644C-BE98-D0A29B2E986E}" type="sibTrans" cxnId="{FDFBDE6C-BF5E-6F42-8D4B-0B613ED656AD}">
      <dgm:prSet/>
      <dgm:spPr/>
      <dgm:t>
        <a:bodyPr/>
        <a:lstStyle/>
        <a:p>
          <a:endParaRPr lang="en-US"/>
        </a:p>
      </dgm:t>
    </dgm:pt>
    <dgm:pt modelId="{DDC4EE65-CDD5-684F-B785-A119A53C7397}">
      <dgm:prSet phldrT="[Text]" custT="1"/>
      <dgm:spPr/>
      <dgm:t>
        <a:bodyPr/>
        <a:lstStyle/>
        <a:p>
          <a:r>
            <a:rPr lang="en-US" sz="1050" dirty="0" smtClean="0">
              <a:solidFill>
                <a:srgbClr val="7A7A7A"/>
              </a:solidFill>
              <a:latin typeface="Merriweather"/>
              <a:cs typeface="Merriweather"/>
            </a:rPr>
            <a:t>Branding, Photography style, tone of voice, communications, PR, advertising </a:t>
          </a:r>
          <a:endParaRPr lang="en-US" sz="105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617F3C80-1A0C-9840-BCD0-213EE19F6A3E}" type="parTrans" cxnId="{30F77D49-5160-8C45-885D-F7DE43F1393E}">
      <dgm:prSet/>
      <dgm:spPr/>
      <dgm:t>
        <a:bodyPr/>
        <a:lstStyle/>
        <a:p>
          <a:endParaRPr lang="en-US"/>
        </a:p>
      </dgm:t>
    </dgm:pt>
    <dgm:pt modelId="{C4710E77-A92F-094D-AF0F-3FCF4117F128}" type="sibTrans" cxnId="{30F77D49-5160-8C45-885D-F7DE43F1393E}">
      <dgm:prSet/>
      <dgm:spPr/>
      <dgm:t>
        <a:bodyPr/>
        <a:lstStyle/>
        <a:p>
          <a:endParaRPr lang="en-US"/>
        </a:p>
      </dgm:t>
    </dgm:pt>
    <dgm:pt modelId="{A4708543-6731-8745-8C83-2448CC93AAFF}">
      <dgm:prSet phldrT="[Text]" custT="1"/>
      <dgm:spPr/>
      <dgm:t>
        <a:bodyPr anchor="b"/>
        <a:lstStyle/>
        <a:p>
          <a:r>
            <a:rPr lang="en-US" sz="1050" dirty="0" err="1" smtClean="0">
              <a:solidFill>
                <a:srgbClr val="7A7A7A"/>
              </a:solidFill>
              <a:latin typeface="Merriweather"/>
              <a:cs typeface="Merriweather"/>
            </a:rPr>
            <a:t>Organisational</a:t>
          </a:r>
          <a:r>
            <a:rPr lang="en-US" sz="1050" dirty="0" smtClean="0">
              <a:solidFill>
                <a:srgbClr val="7A7A7A"/>
              </a:solidFill>
              <a:latin typeface="Merriweather"/>
              <a:cs typeface="Merriweather"/>
            </a:rPr>
            <a:t> structure, teams and tools, technology (IT and tech), capital, external partners </a:t>
          </a:r>
          <a:endParaRPr lang="en-US" sz="105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6A182BD2-DCDE-3E43-BFC4-F2DE257A966D}" type="parTrans" cxnId="{384206B6-7089-FD43-8F1E-4128FB90CA6D}">
      <dgm:prSet/>
      <dgm:spPr/>
      <dgm:t>
        <a:bodyPr/>
        <a:lstStyle/>
        <a:p>
          <a:endParaRPr lang="en-US"/>
        </a:p>
      </dgm:t>
    </dgm:pt>
    <dgm:pt modelId="{52C135F3-CFE8-F642-9998-7AA55626B497}" type="sibTrans" cxnId="{384206B6-7089-FD43-8F1E-4128FB90CA6D}">
      <dgm:prSet/>
      <dgm:spPr/>
      <dgm:t>
        <a:bodyPr/>
        <a:lstStyle/>
        <a:p>
          <a:endParaRPr lang="en-US"/>
        </a:p>
      </dgm:t>
    </dgm:pt>
    <dgm:pt modelId="{817E01A3-EFE6-4F43-8362-A49F914B5F2C}">
      <dgm:prSet phldrT="[Text]" custT="1"/>
      <dgm:spPr/>
      <dgm:t>
        <a:bodyPr anchor="b"/>
        <a:lstStyle/>
        <a:p>
          <a:r>
            <a:rPr lang="en-US" sz="1050" dirty="0" smtClean="0">
              <a:solidFill>
                <a:srgbClr val="7A7A7A"/>
              </a:solidFill>
              <a:latin typeface="Merriweather"/>
              <a:cs typeface="Merriweather"/>
            </a:rPr>
            <a:t>Recruiting and HR policy, corporate mission, unique cultural beliefs, behaviors and rewards, corporate social responsibility  </a:t>
          </a:r>
          <a:endParaRPr lang="en-US" sz="1050" dirty="0">
            <a:solidFill>
              <a:srgbClr val="7A7A7A"/>
            </a:solidFill>
            <a:latin typeface="Merriweather"/>
            <a:cs typeface="Merriweather"/>
          </a:endParaRPr>
        </a:p>
      </dgm:t>
    </dgm:pt>
    <dgm:pt modelId="{AF4A3110-74E2-6D4E-A806-FA52ED7CB1B8}" type="parTrans" cxnId="{D9DF04EB-BB00-5D40-90AD-3BB5A5B51BC3}">
      <dgm:prSet/>
      <dgm:spPr/>
      <dgm:t>
        <a:bodyPr/>
        <a:lstStyle/>
        <a:p>
          <a:endParaRPr lang="en-US"/>
        </a:p>
      </dgm:t>
    </dgm:pt>
    <dgm:pt modelId="{EAE58867-8425-194B-ADA7-D9DA28687320}" type="sibTrans" cxnId="{D9DF04EB-BB00-5D40-90AD-3BB5A5B51BC3}">
      <dgm:prSet/>
      <dgm:spPr/>
      <dgm:t>
        <a:bodyPr/>
        <a:lstStyle/>
        <a:p>
          <a:endParaRPr lang="en-US"/>
        </a:p>
      </dgm:t>
    </dgm:pt>
    <dgm:pt modelId="{5DA72D5A-2AE7-9045-B329-8425446690E3}" type="pres">
      <dgm:prSet presAssocID="{CDFAB071-234A-6449-9241-53EB906A721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BB11C-D016-8340-BBAC-D73E4B7C0E62}" type="pres">
      <dgm:prSet presAssocID="{CDFAB071-234A-6449-9241-53EB906A7214}" presName="diamond" presStyleLbl="bgShp" presStyleIdx="0" presStyleCnt="1"/>
      <dgm:spPr/>
    </dgm:pt>
    <dgm:pt modelId="{1AF8D928-9E57-9846-A9CA-36DCAA2D4472}" type="pres">
      <dgm:prSet presAssocID="{CDFAB071-234A-6449-9241-53EB906A721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53383-1A09-1D4C-8E5A-CBC6F9F800C6}" type="pres">
      <dgm:prSet presAssocID="{CDFAB071-234A-6449-9241-53EB906A721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03B-D30A-584D-A907-2DC59EEA2086}" type="pres">
      <dgm:prSet presAssocID="{CDFAB071-234A-6449-9241-53EB906A721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C6F9F-D2C8-BF43-AEAD-BED450FA50E5}" type="pres">
      <dgm:prSet presAssocID="{CDFAB071-234A-6449-9241-53EB906A721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D4C52-A5C5-3F4D-B023-85CC590C52A1}" type="presOf" srcId="{477791A8-42B5-5742-914E-925823C906F8}" destId="{AC4C6F9F-D2C8-BF43-AEAD-BED450FA50E5}" srcOrd="0" destOrd="0" presId="urn:microsoft.com/office/officeart/2005/8/layout/matrix3"/>
    <dgm:cxn modelId="{7A5076AF-6879-F547-992F-1ACCD9283A4B}" type="presOf" srcId="{DDC4EE65-CDD5-684F-B785-A119A53C7397}" destId="{0FC53383-1A09-1D4C-8E5A-CBC6F9F800C6}" srcOrd="0" destOrd="1" presId="urn:microsoft.com/office/officeart/2005/8/layout/matrix3"/>
    <dgm:cxn modelId="{DD75B07A-32DA-2445-AF0E-F062874384E0}" type="presOf" srcId="{E533D0AD-1B18-424F-B537-EF1B44EBC548}" destId="{F0B7E03B-D30A-584D-A907-2DC59EEA2086}" srcOrd="0" destOrd="0" presId="urn:microsoft.com/office/officeart/2005/8/layout/matrix3"/>
    <dgm:cxn modelId="{FDFBDE6C-BF5E-6F42-8D4B-0B613ED656AD}" srcId="{3E96B091-4A41-4D40-9B7E-4A5478987EBE}" destId="{EFB8BE20-B2EF-3648-B277-8FF9555FAC56}" srcOrd="0" destOrd="0" parTransId="{3BD57B57-D633-2F41-AC84-1A69040CEF20}" sibTransId="{96031D5A-62C1-644C-BE98-D0A29B2E986E}"/>
    <dgm:cxn modelId="{51A4CD26-946A-D645-8FAD-2D22D9F03289}" srcId="{CDFAB071-234A-6449-9241-53EB906A7214}" destId="{3E96B091-4A41-4D40-9B7E-4A5478987EBE}" srcOrd="0" destOrd="0" parTransId="{7A1A7D56-D2F4-3445-A340-99316425A286}" sibTransId="{8D0B9FB4-41AB-694F-869A-5BFC3876857C}"/>
    <dgm:cxn modelId="{36BBDEC3-0F7F-8941-AF33-948CA59C0B96}" type="presOf" srcId="{817E01A3-EFE6-4F43-8362-A49F914B5F2C}" destId="{AC4C6F9F-D2C8-BF43-AEAD-BED450FA50E5}" srcOrd="0" destOrd="1" presId="urn:microsoft.com/office/officeart/2005/8/layout/matrix3"/>
    <dgm:cxn modelId="{CEA4C7A9-D9F2-F448-B6B6-B5849522DF51}" srcId="{CDFAB071-234A-6449-9241-53EB906A7214}" destId="{477791A8-42B5-5742-914E-925823C906F8}" srcOrd="3" destOrd="0" parTransId="{9FB136C3-76C4-FB4A-9FE9-90EC8829871D}" sibTransId="{51BFA2AF-61EB-F548-ACED-1F094B41EEDE}"/>
    <dgm:cxn modelId="{D9DF04EB-BB00-5D40-90AD-3BB5A5B51BC3}" srcId="{477791A8-42B5-5742-914E-925823C906F8}" destId="{817E01A3-EFE6-4F43-8362-A49F914B5F2C}" srcOrd="0" destOrd="0" parTransId="{AF4A3110-74E2-6D4E-A806-FA52ED7CB1B8}" sibTransId="{EAE58867-8425-194B-ADA7-D9DA28687320}"/>
    <dgm:cxn modelId="{384206B6-7089-FD43-8F1E-4128FB90CA6D}" srcId="{E533D0AD-1B18-424F-B537-EF1B44EBC548}" destId="{A4708543-6731-8745-8C83-2448CC93AAFF}" srcOrd="0" destOrd="0" parTransId="{6A182BD2-DCDE-3E43-BFC4-F2DE257A966D}" sibTransId="{52C135F3-CFE8-F642-9998-7AA55626B497}"/>
    <dgm:cxn modelId="{3FD99837-C5ED-1A42-ADF9-68D08A166CB9}" type="presOf" srcId="{A4708543-6731-8745-8C83-2448CC93AAFF}" destId="{F0B7E03B-D30A-584D-A907-2DC59EEA2086}" srcOrd="0" destOrd="1" presId="urn:microsoft.com/office/officeart/2005/8/layout/matrix3"/>
    <dgm:cxn modelId="{985FD80A-97C1-4A41-A6ED-EF679FED18D8}" type="presOf" srcId="{EFB8BE20-B2EF-3648-B277-8FF9555FAC56}" destId="{1AF8D928-9E57-9846-A9CA-36DCAA2D4472}" srcOrd="0" destOrd="1" presId="urn:microsoft.com/office/officeart/2005/8/layout/matrix3"/>
    <dgm:cxn modelId="{70A9442D-9870-9548-AA80-EE904DC07770}" srcId="{CDFAB071-234A-6449-9241-53EB906A7214}" destId="{E533D0AD-1B18-424F-B537-EF1B44EBC548}" srcOrd="2" destOrd="0" parTransId="{45A13FA7-0FE1-0448-B313-42FBB669F562}" sibTransId="{338C1534-6DF9-8E44-97DB-44516369B9D6}"/>
    <dgm:cxn modelId="{C20A5C5F-5A3B-9947-8520-90689605CAD4}" type="presOf" srcId="{3E96B091-4A41-4D40-9B7E-4A5478987EBE}" destId="{1AF8D928-9E57-9846-A9CA-36DCAA2D4472}" srcOrd="0" destOrd="0" presId="urn:microsoft.com/office/officeart/2005/8/layout/matrix3"/>
    <dgm:cxn modelId="{6D864957-9378-3D47-A6B5-D9FB60F90F40}" srcId="{CDFAB071-234A-6449-9241-53EB906A7214}" destId="{FBCE765B-9999-404E-BF50-0F9D54D29165}" srcOrd="1" destOrd="0" parTransId="{56FD056E-0DB7-8B41-A77A-E56B8B2485CE}" sibTransId="{102C7AC7-57DD-0748-BF9A-49DD4D808EF8}"/>
    <dgm:cxn modelId="{1670304C-2D44-1549-8B69-3899CA76E627}" type="presOf" srcId="{FBCE765B-9999-404E-BF50-0F9D54D29165}" destId="{0FC53383-1A09-1D4C-8E5A-CBC6F9F800C6}" srcOrd="0" destOrd="0" presId="urn:microsoft.com/office/officeart/2005/8/layout/matrix3"/>
    <dgm:cxn modelId="{0CFF1590-0F30-964F-B7D8-15C78FA7B35B}" type="presOf" srcId="{CDFAB071-234A-6449-9241-53EB906A7214}" destId="{5DA72D5A-2AE7-9045-B329-8425446690E3}" srcOrd="0" destOrd="0" presId="urn:microsoft.com/office/officeart/2005/8/layout/matrix3"/>
    <dgm:cxn modelId="{30F77D49-5160-8C45-885D-F7DE43F1393E}" srcId="{FBCE765B-9999-404E-BF50-0F9D54D29165}" destId="{DDC4EE65-CDD5-684F-B785-A119A53C7397}" srcOrd="0" destOrd="0" parTransId="{617F3C80-1A0C-9840-BCD0-213EE19F6A3E}" sibTransId="{C4710E77-A92F-094D-AF0F-3FCF4117F128}"/>
    <dgm:cxn modelId="{016E6FE6-E42B-294D-A05C-FDA1E08B7D79}" type="presParOf" srcId="{5DA72D5A-2AE7-9045-B329-8425446690E3}" destId="{70DBB11C-D016-8340-BBAC-D73E4B7C0E62}" srcOrd="0" destOrd="0" presId="urn:microsoft.com/office/officeart/2005/8/layout/matrix3"/>
    <dgm:cxn modelId="{DAF0B1F2-3D62-8242-806D-C98C8F277855}" type="presParOf" srcId="{5DA72D5A-2AE7-9045-B329-8425446690E3}" destId="{1AF8D928-9E57-9846-A9CA-36DCAA2D4472}" srcOrd="1" destOrd="0" presId="urn:microsoft.com/office/officeart/2005/8/layout/matrix3"/>
    <dgm:cxn modelId="{46959AA5-EAB5-E341-9997-9221E9A33778}" type="presParOf" srcId="{5DA72D5A-2AE7-9045-B329-8425446690E3}" destId="{0FC53383-1A09-1D4C-8E5A-CBC6F9F800C6}" srcOrd="2" destOrd="0" presId="urn:microsoft.com/office/officeart/2005/8/layout/matrix3"/>
    <dgm:cxn modelId="{EBDFDC7B-4B6B-D14F-8CB4-BEA1A5AA6D4C}" type="presParOf" srcId="{5DA72D5A-2AE7-9045-B329-8425446690E3}" destId="{F0B7E03B-D30A-584D-A907-2DC59EEA2086}" srcOrd="3" destOrd="0" presId="urn:microsoft.com/office/officeart/2005/8/layout/matrix3"/>
    <dgm:cxn modelId="{D1DCFEBB-FD9D-FD44-81D1-497422CCDEF8}" type="presParOf" srcId="{5DA72D5A-2AE7-9045-B329-8425446690E3}" destId="{AC4C6F9F-D2C8-BF43-AEAD-BED450FA50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E50E4-E6C1-E346-9575-98F3FC9B9237}" type="doc">
      <dgm:prSet loTypeId="urn:microsoft.com/office/officeart/2005/8/layout/cycle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D6DDE3-1FCF-3148-8856-4F9857885C2D}">
      <dgm:prSet phldrT="[Text]"/>
      <dgm:spPr>
        <a:solidFill>
          <a:srgbClr val="009966"/>
        </a:solidFill>
        <a:effectLst/>
      </dgm:spPr>
      <dgm:t>
        <a:bodyPr/>
        <a:lstStyle/>
        <a:p>
          <a:r>
            <a:rPr lang="en-US" dirty="0" smtClean="0"/>
            <a:t>86.1</a:t>
          </a:r>
          <a:endParaRPr lang="en-US" dirty="0"/>
        </a:p>
      </dgm:t>
    </dgm:pt>
    <dgm:pt modelId="{59E56849-57BD-2548-A746-AB815CE63ED8}" type="parTrans" cxnId="{1FA0258E-1558-5643-A239-802844EF6256}">
      <dgm:prSet/>
      <dgm:spPr/>
      <dgm:t>
        <a:bodyPr/>
        <a:lstStyle/>
        <a:p>
          <a:endParaRPr lang="en-US"/>
        </a:p>
      </dgm:t>
    </dgm:pt>
    <dgm:pt modelId="{7E6A7090-D99E-1E43-9DB8-B9E8CF4EBF38}" type="sibTrans" cxnId="{1FA0258E-1558-5643-A239-802844EF6256}">
      <dgm:prSet/>
      <dgm:spPr/>
      <dgm:t>
        <a:bodyPr/>
        <a:lstStyle/>
        <a:p>
          <a:endParaRPr lang="en-US"/>
        </a:p>
      </dgm:t>
    </dgm:pt>
    <dgm:pt modelId="{BF10E262-29EF-D548-AEED-4CBB99CCAC36}" type="pres">
      <dgm:prSet presAssocID="{833E50E4-E6C1-E346-9575-98F3FC9B92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BD717-1C97-404F-A2A7-BD0CF0023751}" type="pres">
      <dgm:prSet presAssocID="{1BD6DDE3-1FCF-3148-8856-4F9857885C2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54518-17CD-084A-A22E-2DE439DF193B}" type="presOf" srcId="{1BD6DDE3-1FCF-3148-8856-4F9857885C2D}" destId="{0D4BD717-1C97-404F-A2A7-BD0CF0023751}" srcOrd="0" destOrd="0" presId="urn:microsoft.com/office/officeart/2005/8/layout/cycle2"/>
    <dgm:cxn modelId="{296A18E2-40ED-3D4A-9D12-CAD8EFCA9786}" type="presOf" srcId="{833E50E4-E6C1-E346-9575-98F3FC9B9237}" destId="{BF10E262-29EF-D548-AEED-4CBB99CCAC36}" srcOrd="0" destOrd="0" presId="urn:microsoft.com/office/officeart/2005/8/layout/cycle2"/>
    <dgm:cxn modelId="{1FA0258E-1558-5643-A239-802844EF6256}" srcId="{833E50E4-E6C1-E346-9575-98F3FC9B9237}" destId="{1BD6DDE3-1FCF-3148-8856-4F9857885C2D}" srcOrd="0" destOrd="0" parTransId="{59E56849-57BD-2548-A746-AB815CE63ED8}" sibTransId="{7E6A7090-D99E-1E43-9DB8-B9E8CF4EBF38}"/>
    <dgm:cxn modelId="{34D4D67F-1630-A243-9DF1-D9DBD79C7EA7}" type="presParOf" srcId="{BF10E262-29EF-D548-AEED-4CBB99CCAC36}" destId="{0D4BD717-1C97-404F-A2A7-BD0CF00237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BB11C-D016-8340-BBAC-D73E4B7C0E62}">
      <dsp:nvSpPr>
        <dsp:cNvPr id="0" name=""/>
        <dsp:cNvSpPr/>
      </dsp:nvSpPr>
      <dsp:spPr>
        <a:xfrm>
          <a:off x="0" y="157692"/>
          <a:ext cx="5537729" cy="5537729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F8D928-9E57-9846-A9CA-36DCAA2D4472}">
      <dsp:nvSpPr>
        <dsp:cNvPr id="0" name=""/>
        <dsp:cNvSpPr/>
      </dsp:nvSpPr>
      <dsp:spPr>
        <a:xfrm>
          <a:off x="526084" y="683776"/>
          <a:ext cx="2159714" cy="215971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1"/>
              </a:solidFill>
              <a:latin typeface="Merriweather"/>
              <a:cs typeface="Merriweather"/>
            </a:rPr>
            <a:t>Offer</a:t>
          </a:r>
          <a:endParaRPr lang="en-US" sz="1600" kern="1200" dirty="0">
            <a:solidFill>
              <a:schemeClr val="accent1"/>
            </a:solidFill>
            <a:latin typeface="Merriweather"/>
            <a:cs typeface="Merriweather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chemeClr val="accent1"/>
              </a:solidFill>
              <a:latin typeface="Merriweather"/>
              <a:cs typeface="Merriweather"/>
            </a:rPr>
            <a:t>New product services, software and apps, physical retail spaces</a:t>
          </a:r>
          <a:endParaRPr lang="en-US" sz="1050" kern="1200" dirty="0">
            <a:solidFill>
              <a:schemeClr val="accent1"/>
            </a:solidFill>
            <a:latin typeface="Merriweather"/>
            <a:cs typeface="Merriweather"/>
          </a:endParaRPr>
        </a:p>
      </dsp:txBody>
      <dsp:txXfrm>
        <a:off x="631513" y="789205"/>
        <a:ext cx="1948856" cy="1948856"/>
      </dsp:txXfrm>
    </dsp:sp>
    <dsp:sp modelId="{0FC53383-1A09-1D4C-8E5A-CBC6F9F800C6}">
      <dsp:nvSpPr>
        <dsp:cNvPr id="0" name=""/>
        <dsp:cNvSpPr/>
      </dsp:nvSpPr>
      <dsp:spPr>
        <a:xfrm>
          <a:off x="2851930" y="683776"/>
          <a:ext cx="2159714" cy="215971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415"/>
                <a:satOff val="559"/>
                <a:lumOff val="650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-2415"/>
                <a:satOff val="559"/>
                <a:lumOff val="650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A7A7A"/>
              </a:solidFill>
              <a:latin typeface="Merriweather"/>
              <a:cs typeface="Merriweather"/>
            </a:rPr>
            <a:t>Identity</a:t>
          </a:r>
          <a:endParaRPr lang="en-US" sz="1600" kern="1200" dirty="0">
            <a:solidFill>
              <a:srgbClr val="7A7A7A"/>
            </a:solidFill>
            <a:latin typeface="Merriweather"/>
            <a:cs typeface="Merriweather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rgbClr val="7A7A7A"/>
              </a:solidFill>
              <a:latin typeface="Merriweather"/>
              <a:cs typeface="Merriweather"/>
            </a:rPr>
            <a:t>Branding, Photography style, tone of voice, communications, PR, advertising </a:t>
          </a:r>
          <a:endParaRPr lang="en-US" sz="1050" kern="1200" dirty="0">
            <a:solidFill>
              <a:srgbClr val="7A7A7A"/>
            </a:solidFill>
            <a:latin typeface="Merriweather"/>
            <a:cs typeface="Merriweather"/>
          </a:endParaRPr>
        </a:p>
      </dsp:txBody>
      <dsp:txXfrm>
        <a:off x="2957359" y="789205"/>
        <a:ext cx="1948856" cy="1948856"/>
      </dsp:txXfrm>
    </dsp:sp>
    <dsp:sp modelId="{F0B7E03B-D30A-584D-A907-2DC59EEA2086}">
      <dsp:nvSpPr>
        <dsp:cNvPr id="0" name=""/>
        <dsp:cNvSpPr/>
      </dsp:nvSpPr>
      <dsp:spPr>
        <a:xfrm>
          <a:off x="526084" y="3009622"/>
          <a:ext cx="2159714" cy="215971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4831"/>
                <a:satOff val="1119"/>
                <a:lumOff val="130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-4831"/>
                <a:satOff val="1119"/>
                <a:lumOff val="130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A7A7A"/>
              </a:solidFill>
              <a:latin typeface="Merriweather"/>
              <a:cs typeface="Merriweather"/>
            </a:rPr>
            <a:t>Capabilities</a:t>
          </a:r>
          <a:endParaRPr lang="en-US" sz="2000" kern="1200" dirty="0">
            <a:solidFill>
              <a:srgbClr val="7A7A7A"/>
            </a:solidFill>
            <a:latin typeface="Merriweather"/>
            <a:cs typeface="Merriweather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>
              <a:solidFill>
                <a:srgbClr val="7A7A7A"/>
              </a:solidFill>
              <a:latin typeface="Merriweather"/>
              <a:cs typeface="Merriweather"/>
            </a:rPr>
            <a:t>Organisational</a:t>
          </a:r>
          <a:r>
            <a:rPr lang="en-US" sz="1050" kern="1200" dirty="0" smtClean="0">
              <a:solidFill>
                <a:srgbClr val="7A7A7A"/>
              </a:solidFill>
              <a:latin typeface="Merriweather"/>
              <a:cs typeface="Merriweather"/>
            </a:rPr>
            <a:t> structure, teams and tools, technology (IT and tech), capital, external partners </a:t>
          </a:r>
          <a:endParaRPr lang="en-US" sz="1050" kern="1200" dirty="0">
            <a:solidFill>
              <a:srgbClr val="7A7A7A"/>
            </a:solidFill>
            <a:latin typeface="Merriweather"/>
            <a:cs typeface="Merriweather"/>
          </a:endParaRPr>
        </a:p>
      </dsp:txBody>
      <dsp:txXfrm>
        <a:off x="631513" y="3115051"/>
        <a:ext cx="1948856" cy="1948856"/>
      </dsp:txXfrm>
    </dsp:sp>
    <dsp:sp modelId="{AC4C6F9F-D2C8-BF43-AEAD-BED450FA50E5}">
      <dsp:nvSpPr>
        <dsp:cNvPr id="0" name=""/>
        <dsp:cNvSpPr/>
      </dsp:nvSpPr>
      <dsp:spPr>
        <a:xfrm>
          <a:off x="2851930" y="3009622"/>
          <a:ext cx="2159714" cy="2159714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7246"/>
                <a:satOff val="1678"/>
                <a:lumOff val="195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shade val="80000"/>
                <a:hueOff val="-7246"/>
                <a:satOff val="1678"/>
                <a:lumOff val="195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A7A7A"/>
              </a:solidFill>
              <a:latin typeface="Merriweather"/>
              <a:cs typeface="Merriweather"/>
            </a:rPr>
            <a:t>Culture</a:t>
          </a:r>
          <a:endParaRPr lang="en-US" sz="1600" kern="1200" dirty="0">
            <a:solidFill>
              <a:srgbClr val="7A7A7A"/>
            </a:solidFill>
            <a:latin typeface="Merriweather"/>
            <a:cs typeface="Merriweather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solidFill>
                <a:srgbClr val="7A7A7A"/>
              </a:solidFill>
              <a:latin typeface="Merriweather"/>
              <a:cs typeface="Merriweather"/>
            </a:rPr>
            <a:t>Recruiting and HR policy, corporate mission, unique cultural beliefs, behaviors and rewards, corporate social responsibility  </a:t>
          </a:r>
          <a:endParaRPr lang="en-US" sz="1050" kern="1200" dirty="0">
            <a:solidFill>
              <a:srgbClr val="7A7A7A"/>
            </a:solidFill>
            <a:latin typeface="Merriweather"/>
            <a:cs typeface="Merriweather"/>
          </a:endParaRPr>
        </a:p>
      </dsp:txBody>
      <dsp:txXfrm>
        <a:off x="2957359" y="3115051"/>
        <a:ext cx="1948856" cy="194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BD717-1C97-404F-A2A7-BD0CF0023751}">
      <dsp:nvSpPr>
        <dsp:cNvPr id="0" name=""/>
        <dsp:cNvSpPr/>
      </dsp:nvSpPr>
      <dsp:spPr>
        <a:xfrm>
          <a:off x="213798" y="147"/>
          <a:ext cx="3950993" cy="3950993"/>
        </a:xfrm>
        <a:prstGeom prst="ellipse">
          <a:avLst/>
        </a:prstGeom>
        <a:solidFill>
          <a:srgbClr val="0099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86.1</a:t>
          </a:r>
          <a:endParaRPr lang="en-US" sz="6500" kern="1200" dirty="0"/>
        </a:p>
      </dsp:txBody>
      <dsp:txXfrm>
        <a:off x="792408" y="578757"/>
        <a:ext cx="2793773" cy="2793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0.86166</cdr:x>
      <cdr:y>0.05118</cdr:y>
    </cdr:from>
    <cdr:to>
      <cdr:x>1</cdr:x>
      <cdr:y>0.96575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82003" y="239257"/>
          <a:ext cx="1233397" cy="42758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Budget</a:t>
          </a:r>
        </a:p>
        <a:p xmlns:a="http://schemas.openxmlformats.org/drawingml/2006/main">
          <a:pPr algn="r">
            <a:lnSpc>
              <a:spcPct val="130000"/>
            </a:lnSpc>
          </a:pPr>
          <a:endParaRPr lang="en-US" sz="1200" dirty="0" smtClean="0">
            <a:latin typeface="Merriweather Light"/>
            <a:cs typeface="Merriweather Light"/>
          </a:endParaRPr>
        </a:p>
        <a:p xmlns:a="http://schemas.openxmlformats.org/drawingml/2006/main">
          <a:pPr algn="l"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Conventional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Traditional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 smtClean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Careful</a:t>
          </a: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>
              <a:latin typeface="Merriweather Light"/>
              <a:cs typeface="Merriweather Light"/>
            </a:rPr>
            <a:t>	</a:t>
          </a:r>
          <a:r>
            <a:rPr lang="en-US" sz="1200" dirty="0" smtClean="0">
              <a:latin typeface="Merriweather Light"/>
              <a:cs typeface="Merriweather Light"/>
            </a:rPr>
            <a:t>Cold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Old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Female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Serious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Unconvincing</a:t>
          </a:r>
          <a:endParaRPr lang="en-US" sz="1200" dirty="0">
            <a:latin typeface="Merriweather Light"/>
            <a:cs typeface="Merriweather Ligh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0.86166</cdr:x>
      <cdr:y>0.05118</cdr:y>
    </cdr:from>
    <cdr:to>
      <cdr:x>1</cdr:x>
      <cdr:y>0.96575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82003" y="239257"/>
          <a:ext cx="1233397" cy="42758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Budget</a:t>
          </a:r>
        </a:p>
        <a:p xmlns:a="http://schemas.openxmlformats.org/drawingml/2006/main">
          <a:pPr algn="r">
            <a:lnSpc>
              <a:spcPct val="130000"/>
            </a:lnSpc>
          </a:pPr>
          <a:endParaRPr lang="en-US" sz="1200" dirty="0" smtClean="0">
            <a:latin typeface="Merriweather Light"/>
            <a:cs typeface="Merriweather Light"/>
          </a:endParaRPr>
        </a:p>
        <a:p xmlns:a="http://schemas.openxmlformats.org/drawingml/2006/main">
          <a:pPr algn="l"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Conventional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Traditional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 smtClean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Careful</a:t>
          </a: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>
              <a:latin typeface="Merriweather Light"/>
              <a:cs typeface="Merriweather Light"/>
            </a:rPr>
            <a:t>	</a:t>
          </a:r>
          <a:r>
            <a:rPr lang="en-US" sz="1200" dirty="0" smtClean="0">
              <a:latin typeface="Merriweather Light"/>
              <a:cs typeface="Merriweather Light"/>
            </a:rPr>
            <a:t>Cold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Old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Female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Serious</a:t>
          </a:r>
        </a:p>
        <a:p xmlns:a="http://schemas.openxmlformats.org/drawingml/2006/main">
          <a:pPr>
            <a:lnSpc>
              <a:spcPct val="130000"/>
            </a:lnSpc>
          </a:pPr>
          <a:endParaRPr lang="en-US" sz="1200" dirty="0">
            <a:latin typeface="Merriweather Light"/>
            <a:cs typeface="Merriweather Light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en-US" sz="1200" dirty="0" smtClean="0">
              <a:latin typeface="Merriweather Light"/>
              <a:cs typeface="Merriweather Light"/>
            </a:rPr>
            <a:t>Unconvincing</a:t>
          </a:r>
          <a:endParaRPr lang="en-US" sz="1200" dirty="0">
            <a:latin typeface="Merriweather Light"/>
            <a:cs typeface="Merriweather 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F908B-9B86-4540-BE15-4227CE7F34EC}" type="datetimeFigureOut">
              <a:rPr lang="en-US" smtClean="0"/>
              <a:t>10/08/15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F2128-CC53-1748-9E15-DBAD72656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3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8ACF-910D-B543-B27A-163257A0B775}" type="datetimeFigureOut">
              <a:rPr lang="en-US" smtClean="0"/>
              <a:t>10/08/15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0011-E18A-274D-B77D-397DDC00A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1" y="2130426"/>
            <a:ext cx="5164666" cy="1470025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3600451"/>
            <a:ext cx="5164666" cy="203834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10263" y="2130425"/>
            <a:ext cx="3500437" cy="3508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8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3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-template-lar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9191"/>
            <a:ext cx="9431866" cy="5912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12" y="5600232"/>
            <a:ext cx="3790287" cy="566738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56268" y="612774"/>
            <a:ext cx="6925732" cy="4289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2599" y="5600232"/>
            <a:ext cx="5173131" cy="571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3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59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1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130426"/>
            <a:ext cx="5105399" cy="1628774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3759200"/>
            <a:ext cx="5105399" cy="1879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10263" y="2130425"/>
            <a:ext cx="3500437" cy="35083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3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5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1"/>
            <a:ext cx="4924027" cy="1362075"/>
          </a:xfrm>
        </p:spPr>
        <p:txBody>
          <a:bodyPr anchor="t">
            <a:normAutofit/>
          </a:bodyPr>
          <a:lstStyle>
            <a:lvl1pPr algn="l">
              <a:defRPr sz="3200" b="0" i="0" cap="all">
                <a:latin typeface="Merriweather Light"/>
                <a:cs typeface="Merriweather Ligh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492402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10263" y="2906713"/>
            <a:ext cx="3292343" cy="28622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5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/>
          <p:cNvSpPr/>
          <p:nvPr userDrawn="1"/>
        </p:nvSpPr>
        <p:spPr>
          <a:xfrm rot="16200000">
            <a:off x="8976359" y="6337678"/>
            <a:ext cx="466514" cy="402167"/>
          </a:xfrm>
          <a:prstGeom prst="hexag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20952"/>
            <a:ext cx="8915400" cy="1124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451429"/>
            <a:ext cx="8915400" cy="4674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668" y="6339373"/>
            <a:ext cx="6654799" cy="415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797" y="6356351"/>
            <a:ext cx="524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B3941693-1014-5148-BAD7-C928D4E6A9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44702"/>
            <a:ext cx="990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BR-400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" y="6324450"/>
            <a:ext cx="1600194" cy="4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2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62" r:id="rId12"/>
    <p:sldLayoutId id="2147483658" r:id="rId13"/>
    <p:sldLayoutId id="214748365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Merriweather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60000"/>
        <a:buFont typeface="Lucida Grande"/>
        <a:buChar char="◉"/>
        <a:defRPr sz="2000" kern="1200">
          <a:solidFill>
            <a:schemeClr val="tx1">
              <a:lumMod val="50000"/>
              <a:lumOff val="50000"/>
            </a:schemeClr>
          </a:solidFill>
          <a:latin typeface="Merriweather Ligh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Merriweather Ligh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⦿"/>
        <a:defRPr sz="1600" kern="1200">
          <a:solidFill>
            <a:schemeClr val="tx1">
              <a:lumMod val="50000"/>
              <a:lumOff val="50000"/>
            </a:schemeClr>
          </a:solidFill>
          <a:latin typeface="Merriweather Ligh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Merriweather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Merriweather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beam.net" TargetMode="Externa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woorank.co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gi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gi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It Yourself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Brand Review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Placeholder 2" descr="dr-spin00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163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Channels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54971"/>
            <a:ext cx="8915400" cy="4067651"/>
          </a:xfrm>
        </p:spPr>
      </p:pic>
      <p:sp>
        <p:nvSpPr>
          <p:cNvPr id="7" name="TextBox 6"/>
          <p:cNvSpPr txBox="1"/>
          <p:nvPr/>
        </p:nvSpPr>
        <p:spPr>
          <a:xfrm>
            <a:off x="609600" y="5147733"/>
            <a:ext cx="880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  <a:latin typeface="Merriweather Light"/>
                <a:cs typeface="Merriweather Light"/>
              </a:rPr>
              <a:t>We use a slightly different definition of channels. For example, search results is separate to SEO. Chatter means gossip and reviews. The core logo and message we separate as a channel.</a:t>
            </a:r>
            <a:endParaRPr lang="en-US" sz="1400" dirty="0">
              <a:solidFill>
                <a:srgbClr val="7F7F7F"/>
              </a:solidFill>
              <a:latin typeface="Merriweather Light"/>
              <a:cs typeface="Merriweather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11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us qualified as informed consumers?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With over 16 years (each) of </a:t>
            </a:r>
            <a:r>
              <a:rPr lang="en-US" sz="1800" dirty="0" smtClean="0"/>
              <a:t>award winning experience </a:t>
            </a:r>
            <a:r>
              <a:rPr lang="en-US" sz="1800" dirty="0"/>
              <a:t>in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digital design</a:t>
            </a:r>
            <a:r>
              <a:rPr lang="en-US" sz="1800" dirty="0"/>
              <a:t>, build </a:t>
            </a:r>
            <a:r>
              <a:rPr lang="en-US" sz="1800" dirty="0" smtClean="0"/>
              <a:t>&amp; strategy </a:t>
            </a:r>
            <a:r>
              <a:rPr lang="en-US" sz="1800" dirty="0"/>
              <a:t>we bring a </a:t>
            </a:r>
            <a:r>
              <a:rPr lang="en-US" sz="1800" dirty="0" smtClean="0"/>
              <a:t>rounded approach.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More </a:t>
            </a:r>
            <a:r>
              <a:rPr lang="en-US" sz="1800" dirty="0"/>
              <a:t>importantly still we understand how brands </a:t>
            </a:r>
            <a:r>
              <a:rPr lang="en-US" sz="1800" dirty="0" smtClean="0"/>
              <a:t>evolve</a:t>
            </a:r>
            <a:r>
              <a:rPr lang="en-US" sz="1800" dirty="0"/>
              <a:t> and change online, and how many agencies working on the same brand may have different measures of success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We are NOT experts in your area, say holidays – that is your job. But we do understand what people online think and we do know how digital should work.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Our </a:t>
            </a:r>
            <a:r>
              <a:rPr lang="en-US" sz="1800" dirty="0" smtClean="0"/>
              <a:t>Digital Brand Review </a:t>
            </a:r>
            <a:r>
              <a:rPr lang="en-US" sz="1800" dirty="0"/>
              <a:t>taps into our broad spectrum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dirty="0"/>
              <a:t>knowledge and </a:t>
            </a:r>
            <a:r>
              <a:rPr lang="en-US" sz="1800" dirty="0" smtClean="0"/>
              <a:t>expertise.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2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– DELETE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next slide contains the main graph, which brings together all of the channels’ spider graphs.</a:t>
            </a:r>
          </a:p>
          <a:p>
            <a:r>
              <a:rPr lang="en-US" dirty="0" smtClean="0"/>
              <a:t>As such we have left this one intact. </a:t>
            </a:r>
          </a:p>
          <a:p>
            <a:endParaRPr lang="en-US" dirty="0"/>
          </a:p>
          <a:p>
            <a:r>
              <a:rPr lang="en-US" dirty="0" smtClean="0"/>
              <a:t>To create, get the data from each of your spider diagrams </a:t>
            </a:r>
            <a:br>
              <a:rPr lang="en-US" dirty="0" smtClean="0"/>
            </a:br>
            <a:r>
              <a:rPr lang="en-US" dirty="0" smtClean="0"/>
              <a:t>(in Excel) &amp; paste into the chart (also in excel). </a:t>
            </a:r>
          </a:p>
          <a:p>
            <a:r>
              <a:rPr lang="en-US" dirty="0" smtClean="0"/>
              <a:t>PowerPoint will do the rest for 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7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506133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Channel Integrity Diagram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421848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5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Channels Diagram: Commentary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 smtClean="0"/>
              <a:t>Notes</a:t>
            </a: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 smtClean="0"/>
              <a:t>Good: </a:t>
            </a:r>
            <a:r>
              <a:rPr lang="en-US" sz="1200" dirty="0" smtClean="0"/>
              <a:t>Notes</a:t>
            </a:r>
            <a:endParaRPr lang="en-US" sz="12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 smtClean="0"/>
              <a:t>Bad: </a:t>
            </a:r>
            <a:r>
              <a:rPr lang="en-US" sz="1200" dirty="0" smtClean="0"/>
              <a:t>Notes</a:t>
            </a: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8517777"/>
              </p:ext>
            </p:extLst>
          </p:nvPr>
        </p:nvGraphicFramePr>
        <p:xfrm>
          <a:off x="5035550" y="1600200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Hexagon 8"/>
          <p:cNvSpPr/>
          <p:nvPr/>
        </p:nvSpPr>
        <p:spPr>
          <a:xfrm>
            <a:off x="9053235" y="3344334"/>
            <a:ext cx="412496" cy="355600"/>
          </a:xfrm>
          <a:prstGeom prst="hexagon">
            <a:avLst/>
          </a:prstGeom>
          <a:solidFill>
            <a:srgbClr val="009966">
              <a:alpha val="7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6999222" y="1642534"/>
            <a:ext cx="412496" cy="355600"/>
          </a:xfrm>
          <a:prstGeom prst="hexagon">
            <a:avLst/>
          </a:prstGeom>
          <a:solidFill>
            <a:srgbClr val="009966">
              <a:alpha val="7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729222" y="2150534"/>
            <a:ext cx="412496" cy="355600"/>
          </a:xfrm>
          <a:prstGeom prst="hexagon">
            <a:avLst/>
          </a:prstGeom>
          <a:solidFill>
            <a:schemeClr val="tx2">
              <a:alpha val="7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5068820" y="3344334"/>
            <a:ext cx="412496" cy="355600"/>
          </a:xfrm>
          <a:prstGeom prst="hexagon">
            <a:avLst/>
          </a:prstGeom>
          <a:solidFill>
            <a:schemeClr val="tx2">
              <a:alpha val="7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– DELETE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 shows the channel data in a different way.</a:t>
            </a:r>
          </a:p>
          <a:p>
            <a:r>
              <a:rPr lang="en-US" dirty="0" smtClean="0"/>
              <a:t>Rather than looking at the brand values (</a:t>
            </a:r>
            <a:r>
              <a:rPr lang="en-US" i="1" dirty="0" err="1" smtClean="0"/>
              <a:t>e.g.Young</a:t>
            </a:r>
            <a:r>
              <a:rPr lang="en-US" i="1" dirty="0" smtClean="0"/>
              <a:t> or Old</a:t>
            </a:r>
            <a:r>
              <a:rPr lang="en-US" dirty="0" smtClean="0"/>
              <a:t>) per channel (</a:t>
            </a:r>
            <a:r>
              <a:rPr lang="en-US" i="1" dirty="0" smtClean="0"/>
              <a:t>e.g. Video</a:t>
            </a:r>
            <a:r>
              <a:rPr lang="en-US" dirty="0" smtClean="0"/>
              <a:t>) we reverse the data so we see which of the values stand out as different across your channels.</a:t>
            </a:r>
          </a:p>
          <a:p>
            <a:r>
              <a:rPr lang="en-US" dirty="0" smtClean="0"/>
              <a:t>All the graphs are about understanding the data more.</a:t>
            </a:r>
          </a:p>
          <a:p>
            <a:endParaRPr lang="en-US" dirty="0"/>
          </a:p>
          <a:p>
            <a:r>
              <a:rPr lang="en-US" dirty="0" smtClean="0"/>
              <a:t>From here we could create a differentiation figure </a:t>
            </a:r>
            <a:br>
              <a:rPr lang="en-US" dirty="0" smtClean="0"/>
            </a:br>
            <a:r>
              <a:rPr lang="en-US" dirty="0" smtClean="0"/>
              <a:t>in the following slides.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5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Brand Deviation</a:t>
            </a:r>
            <a:br>
              <a:rPr lang="en-US" dirty="0"/>
            </a:br>
            <a:r>
              <a:rPr lang="en-US" sz="1600" dirty="0">
                <a:solidFill>
                  <a:srgbClr val="7F7F7F"/>
                </a:solidFill>
              </a:rPr>
              <a:t>Note Deviation here means over all channels – all figures are %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99462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9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Values Deviation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From the above graph we can work out a score of the difference between the brand values and the found values</a:t>
            </a:r>
          </a:p>
          <a:p>
            <a:r>
              <a:rPr lang="en-US" sz="1800" dirty="0" smtClean="0"/>
              <a:t>We must allow for some deviation </a:t>
            </a:r>
          </a:p>
          <a:p>
            <a:pPr lvl="1"/>
            <a:r>
              <a:rPr lang="en-US" sz="1600" dirty="0" smtClean="0"/>
              <a:t>A zero score is impossible</a:t>
            </a:r>
          </a:p>
          <a:p>
            <a:pPr lvl="1"/>
            <a:r>
              <a:rPr lang="en-US" sz="1600" dirty="0" smtClean="0"/>
              <a:t>Less than 3 is great</a:t>
            </a:r>
          </a:p>
          <a:p>
            <a:r>
              <a:rPr lang="en-US" sz="1800" dirty="0" smtClean="0"/>
              <a:t>For example FB as a channel needs to be friendlier than your corporate website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Average Deviation on all Brand Values </a:t>
            </a:r>
            <a:r>
              <a:rPr lang="en-US" sz="1800" dirty="0" smtClean="0">
                <a:latin typeface="Merriweather Light Italic"/>
                <a:cs typeface="Merriweather Light Italic"/>
              </a:rPr>
              <a:t>(raw)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chemeClr val="accent5"/>
                </a:solidFill>
              </a:rPr>
              <a:t>15.2% </a:t>
            </a:r>
          </a:p>
          <a:p>
            <a:r>
              <a:rPr lang="en-US" sz="1800" dirty="0" smtClean="0"/>
              <a:t>Average in this sector: </a:t>
            </a:r>
            <a:r>
              <a:rPr lang="en-US" sz="1800" dirty="0" smtClean="0">
                <a:solidFill>
                  <a:srgbClr val="DC5924"/>
                </a:solidFill>
              </a:rPr>
              <a:t>?</a:t>
            </a:r>
            <a:endParaRPr lang="en-US" sz="1800" dirty="0">
              <a:solidFill>
                <a:srgbClr val="DC5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1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5"/>
                </a:solidFill>
              </a:rPr>
              <a:t>How did we arrive at this?</a:t>
            </a:r>
          </a:p>
          <a:p>
            <a:pPr marL="0" indent="0">
              <a:buNone/>
            </a:pPr>
            <a:endParaRPr lang="en-US" sz="4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5"/>
                </a:solidFill>
              </a:rPr>
              <a:t>So what?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3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376762" y="2159004"/>
            <a:ext cx="2779438" cy="2396067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Digital Brand Review</a:t>
            </a:r>
            <a:endParaRPr lang="en-US" sz="2000" dirty="0"/>
          </a:p>
        </p:txBody>
      </p:sp>
      <p:sp>
        <p:nvSpPr>
          <p:cNvPr id="7" name="Hexagon 6"/>
          <p:cNvSpPr/>
          <p:nvPr/>
        </p:nvSpPr>
        <p:spPr>
          <a:xfrm>
            <a:off x="2547276" y="3357037"/>
            <a:ext cx="2779438" cy="2396067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 Recommend…</a:t>
            </a:r>
            <a:endParaRPr lang="en-US" sz="2000" dirty="0"/>
          </a:p>
        </p:txBody>
      </p:sp>
      <p:sp>
        <p:nvSpPr>
          <p:cNvPr id="8" name="Hexagon 7"/>
          <p:cNvSpPr/>
          <p:nvPr/>
        </p:nvSpPr>
        <p:spPr>
          <a:xfrm>
            <a:off x="4836328" y="2125136"/>
            <a:ext cx="2779438" cy="2396067"/>
          </a:xfrm>
          <a:prstGeom prst="hexag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Per Channel Breakdown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1567" y="4196492"/>
            <a:ext cx="276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Merriweather Light"/>
                <a:cs typeface="Merriweather Light"/>
              </a:rPr>
              <a:t>For Reference &gt; 100</a:t>
            </a:r>
            <a:endParaRPr lang="en-US" sz="1400" dirty="0">
              <a:solidFill>
                <a:schemeClr val="accent1"/>
              </a:solidFill>
              <a:latin typeface="Merriweather Light"/>
              <a:cs typeface="Merriweather Light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012260" y="927103"/>
            <a:ext cx="2779438" cy="2396067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More on this report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56733" y="1464732"/>
            <a:ext cx="159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Merriweather Light"/>
                <a:cs typeface="Merriweather Light"/>
              </a:rPr>
              <a:t>Today &lt;20</a:t>
            </a:r>
            <a:endParaRPr lang="en-US" sz="1400" dirty="0">
              <a:solidFill>
                <a:schemeClr val="accent1"/>
              </a:solidFill>
              <a:latin typeface="Merriweather Light"/>
              <a:cs typeface="Merriweather Light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1456266" y="4021667"/>
            <a:ext cx="610389" cy="526198"/>
          </a:xfrm>
          <a:prstGeom prst="hexag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3640666" y="5226906"/>
            <a:ext cx="610389" cy="526198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011333" y="3978071"/>
            <a:ext cx="610389" cy="526198"/>
          </a:xfrm>
          <a:prstGeom prst="hexag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8221133" y="2796972"/>
            <a:ext cx="610389" cy="526198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1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 Montague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544882"/>
              </p:ext>
            </p:extLst>
          </p:nvPr>
        </p:nvGraphicFramePr>
        <p:xfrm>
          <a:off x="3872971" y="273051"/>
          <a:ext cx="5537729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Your brand is about story-</a:t>
            </a:r>
            <a:r>
              <a:rPr lang="en-US" dirty="0" smtClean="0"/>
              <a:t>doing, not story telling</a:t>
            </a:r>
          </a:p>
          <a:p>
            <a:endParaRPr lang="en-US" dirty="0"/>
          </a:p>
          <a:p>
            <a:r>
              <a:rPr lang="en-US" dirty="0" smtClean="0"/>
              <a:t>Buy the book: </a:t>
            </a:r>
            <a:r>
              <a:rPr lang="en-US" i="1" dirty="0" smtClean="0"/>
              <a:t>True Stories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Quad Arrow Callout 7"/>
          <p:cNvSpPr/>
          <p:nvPr/>
        </p:nvSpPr>
        <p:spPr>
          <a:xfrm rot="2674714">
            <a:off x="5465245" y="2019331"/>
            <a:ext cx="2341916" cy="2341916"/>
          </a:xfrm>
          <a:prstGeom prst="quadArrowCallout">
            <a:avLst>
              <a:gd name="adj1" fmla="val 6842"/>
              <a:gd name="adj2" fmla="val 10434"/>
              <a:gd name="adj3" fmla="val 18515"/>
              <a:gd name="adj4" fmla="val 48123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8194" y="286173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erriweather Bold"/>
                <a:cs typeface="Merriweather Bold"/>
              </a:rPr>
              <a:t>Meta</a:t>
            </a:r>
          </a:p>
          <a:p>
            <a:pPr algn="ctr"/>
            <a:r>
              <a:rPr lang="en-US" dirty="0" smtClean="0">
                <a:latin typeface="Merriweather Bold"/>
                <a:cs typeface="Merriweather Bold"/>
              </a:rPr>
              <a:t>story</a:t>
            </a:r>
            <a:endParaRPr lang="en-US" dirty="0">
              <a:latin typeface="Merriweather Bold"/>
              <a:cs typeface="Merriweather Bold"/>
            </a:endParaRPr>
          </a:p>
        </p:txBody>
      </p:sp>
    </p:spTree>
    <p:extLst>
      <p:ext uri="{BB962C8B-B14F-4D97-AF65-F5344CB8AC3E}">
        <p14:creationId xmlns:p14="http://schemas.microsoft.com/office/powerpoint/2010/main" val="24085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– DELETE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graph pages select the graphic and then edit Chart in excel</a:t>
            </a:r>
          </a:p>
          <a:p>
            <a:r>
              <a:rPr lang="en-US" dirty="0" smtClean="0"/>
              <a:t>Duplicate pages at will – especially for screenshots</a:t>
            </a:r>
          </a:p>
          <a:p>
            <a:endParaRPr lang="en-US" dirty="0"/>
          </a:p>
          <a:p>
            <a:r>
              <a:rPr lang="en-US" dirty="0" smtClean="0"/>
              <a:t>Treat this document as less of a template, but as a base for your own investigations. This is the same Doc We use</a:t>
            </a:r>
          </a:p>
          <a:p>
            <a:r>
              <a:rPr lang="en-US" dirty="0" smtClean="0"/>
              <a:t>Font is </a:t>
            </a:r>
            <a:r>
              <a:rPr lang="en-US" dirty="0" err="1" smtClean="0"/>
              <a:t>MerriWeather</a:t>
            </a:r>
            <a:r>
              <a:rPr lang="en-US" dirty="0" smtClean="0"/>
              <a:t> – download from Google Fonts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3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Brand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a quick and easy way to judge brand perception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We work out what we think your general brand values 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We test the integrity of your channels online, 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and see if they differ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We give you a series of recommendations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Should be seen as one tool amongst many</a:t>
            </a:r>
          </a:p>
          <a:p>
            <a:pPr marL="0" indent="0">
              <a:buNone/>
            </a:pPr>
            <a:r>
              <a:rPr lang="en-US" dirty="0" smtClean="0"/>
              <a:t>It is not software but human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6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DBR </a:t>
            </a:r>
            <a:br>
              <a:rPr lang="en-US" dirty="0" smtClean="0"/>
            </a:br>
            <a:r>
              <a:rPr lang="en-US" dirty="0" smtClean="0"/>
              <a:t>used for?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SzPct val="60000"/>
              <a:buFont typeface="+mj-lt"/>
              <a:buAutoNum type="arabicPeriod"/>
            </a:pPr>
            <a:r>
              <a:rPr lang="en-US" sz="1800" dirty="0" err="1" smtClean="0"/>
              <a:t>Prioritising</a:t>
            </a:r>
            <a:r>
              <a:rPr lang="en-US" sz="1800" dirty="0" smtClean="0"/>
              <a:t> </a:t>
            </a:r>
            <a:r>
              <a:rPr lang="en-US" sz="1800" dirty="0"/>
              <a:t>spending and </a:t>
            </a:r>
            <a:r>
              <a:rPr lang="en-US" sz="1800" dirty="0" smtClean="0"/>
              <a:t>action</a:t>
            </a:r>
          </a:p>
          <a:p>
            <a:pPr marL="342900" lvl="1" indent="-342900">
              <a:buSzPct val="60000"/>
              <a:buFont typeface="+mj-lt"/>
              <a:buAutoNum type="arabicPeriod"/>
            </a:pPr>
            <a:r>
              <a:rPr lang="en-US" sz="1800" dirty="0" smtClean="0"/>
              <a:t>Giving a human angle on big data</a:t>
            </a:r>
          </a:p>
          <a:p>
            <a:pPr marL="342900" lvl="1" indent="-342900">
              <a:buSzPct val="60000"/>
              <a:buFont typeface="+mj-lt"/>
              <a:buAutoNum type="arabicPeriod"/>
            </a:pPr>
            <a:r>
              <a:rPr lang="en-US" sz="1800" dirty="0" smtClean="0"/>
              <a:t>Seeing if what you think of your brand is how others see it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Brand managers / Marketers</a:t>
            </a:r>
          </a:p>
          <a:p>
            <a:pPr marL="400050" lvl="1" indent="0">
              <a:buNone/>
            </a:pPr>
            <a:r>
              <a:rPr lang="en-US" sz="1400" dirty="0" smtClean="0"/>
              <a:t>Are your agencies doing well in their channels?</a:t>
            </a:r>
          </a:p>
          <a:p>
            <a:pPr marL="400050" lvl="1" indent="0">
              <a:buNone/>
            </a:pPr>
            <a:r>
              <a:rPr lang="en-US" sz="1400" dirty="0" smtClean="0"/>
              <a:t>Have you neglected some channels?</a:t>
            </a:r>
          </a:p>
          <a:p>
            <a:pPr marL="40005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Financial Directors</a:t>
            </a:r>
          </a:p>
          <a:p>
            <a:pPr marL="400050" lvl="1" indent="0">
              <a:buNone/>
            </a:pPr>
            <a:r>
              <a:rPr lang="en-US" sz="1400" dirty="0" smtClean="0"/>
              <a:t>Is your money being spent wisely? </a:t>
            </a:r>
          </a:p>
          <a:p>
            <a:pPr marL="400050" lvl="1" indent="0">
              <a:buNone/>
            </a:pPr>
            <a:r>
              <a:rPr lang="en-US" sz="1400" dirty="0" smtClean="0"/>
              <a:t>Do you need to invest in channels?</a:t>
            </a:r>
          </a:p>
          <a:p>
            <a:pPr marL="400050" lvl="1" indent="0">
              <a:buNone/>
            </a:pPr>
            <a:r>
              <a:rPr lang="en-US" sz="1400" dirty="0" smtClean="0"/>
              <a:t>Are there quick some fixes?</a:t>
            </a:r>
          </a:p>
          <a:p>
            <a:pPr marL="40005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Agencies</a:t>
            </a:r>
          </a:p>
          <a:p>
            <a:pPr marL="400050" lvl="1" indent="0">
              <a:buNone/>
            </a:pPr>
            <a:r>
              <a:rPr lang="en-US" sz="1400" dirty="0" smtClean="0"/>
              <a:t>Is your message getting through?</a:t>
            </a:r>
          </a:p>
          <a:p>
            <a:pPr marL="400050" lvl="1" indent="0">
              <a:buNone/>
            </a:pPr>
            <a:r>
              <a:rPr lang="en-US" sz="1400" dirty="0" smtClean="0"/>
              <a:t>How do you fare?</a:t>
            </a:r>
          </a:p>
          <a:p>
            <a:pPr marL="400050" lvl="1" indent="0">
              <a:buNone/>
            </a:pPr>
            <a:endParaRPr lang="en-US" sz="1400" dirty="0"/>
          </a:p>
          <a:p>
            <a:pPr marL="400050" lvl="1" indent="0">
              <a:buNone/>
            </a:pPr>
            <a:endParaRPr lang="en-US" sz="1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</a:t>
            </a:r>
          </a:p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9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Our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Across all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Search</a:t>
            </a:r>
          </a:p>
          <a:p>
            <a:r>
              <a:rPr lang="en-US" sz="1700" dirty="0" smtClean="0"/>
              <a:t>Notes</a:t>
            </a:r>
            <a:endParaRPr lang="en-US" sz="1700" dirty="0" smtClean="0"/>
          </a:p>
          <a:p>
            <a:endParaRPr lang="en-US" sz="1700" dirty="0"/>
          </a:p>
          <a:p>
            <a:pPr marL="0" indent="0">
              <a:buNone/>
            </a:pPr>
            <a:r>
              <a:rPr lang="en-US" dirty="0" smtClean="0"/>
              <a:t>Site</a:t>
            </a:r>
            <a:endParaRPr lang="en-US" sz="1700" dirty="0" smtClean="0"/>
          </a:p>
          <a:p>
            <a:r>
              <a:rPr lang="en-US" sz="1700" dirty="0" smtClean="0"/>
              <a:t>Notes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Channel</a:t>
            </a:r>
            <a:endParaRPr lang="en-US" dirty="0"/>
          </a:p>
          <a:p>
            <a:r>
              <a:rPr lang="en-US" sz="1600" dirty="0" smtClean="0"/>
              <a:t>Notes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Channel</a:t>
            </a:r>
          </a:p>
          <a:p>
            <a:r>
              <a:rPr lang="en-US" sz="1600" dirty="0"/>
              <a:t>Notes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Channel</a:t>
            </a:r>
          </a:p>
          <a:p>
            <a:r>
              <a:rPr lang="en-US" sz="1600" dirty="0"/>
              <a:t>Notes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9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5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Part 3:</a:t>
            </a:r>
            <a:br>
              <a:rPr lang="en-US" b="1" dirty="0" smtClean="0"/>
            </a:br>
            <a:r>
              <a:rPr lang="en-US" b="1" dirty="0" smtClean="0"/>
              <a:t>Per Channel Report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10263" y="2130425"/>
            <a:ext cx="3500437" cy="3279775"/>
          </a:xfrm>
          <a:prstGeom prst="hexagon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5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Placeholder 6" descr="icons-search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596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Search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74396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33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You think </a:t>
            </a:r>
            <a:br>
              <a:rPr lang="en-US" dirty="0" smtClean="0"/>
            </a:br>
            <a:r>
              <a:rPr lang="en-US" dirty="0" smtClean="0"/>
              <a:t>of your brand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overall brand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9" descr="icons-star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396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4610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6714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Placeholder 6" descr="icon-corp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416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Main Website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483406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3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 and WooRank reports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Put your main site through </a:t>
            </a:r>
            <a:r>
              <a:rPr lang="en-US" dirty="0" smtClean="0">
                <a:hlinkClick r:id="rId2"/>
              </a:rPr>
              <a:t>woorank.com</a:t>
            </a:r>
            <a:r>
              <a:rPr lang="en-US" dirty="0" smtClean="0"/>
              <a:t> and/</a:t>
            </a:r>
            <a:r>
              <a:rPr lang="en-US" dirty="0"/>
              <a:t>or </a:t>
            </a:r>
            <a:r>
              <a:rPr lang="en-US" dirty="0" smtClean="0">
                <a:hlinkClick r:id="rId3"/>
              </a:rPr>
              <a:t>sitebeam.net</a:t>
            </a:r>
            <a:endParaRPr lang="en-US" dirty="0" smtClean="0"/>
          </a:p>
          <a:p>
            <a:r>
              <a:rPr lang="en-US" dirty="0" smtClean="0"/>
              <a:t>Do this early on to some helpful hints and a score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WooRank Score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51259225"/>
              </p:ext>
            </p:extLst>
          </p:nvPr>
        </p:nvGraphicFramePr>
        <p:xfrm>
          <a:off x="5032111" y="2174875"/>
          <a:ext cx="437859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Comments + Pic on the right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5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Brief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68648"/>
              </p:ext>
            </p:extLst>
          </p:nvPr>
        </p:nvGraphicFramePr>
        <p:xfrm>
          <a:off x="495300" y="210137"/>
          <a:ext cx="8915400" cy="56346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420013"/>
                <a:gridCol w="4495387"/>
              </a:tblGrid>
              <a:tr h="367089">
                <a:tc gridSpan="2"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Merriweather"/>
                          <a:cs typeface="Merriweather"/>
                        </a:rPr>
                        <a:t>Creative Brief Deconstructed</a:t>
                      </a:r>
                      <a:r>
                        <a:rPr lang="en-US" sz="1600" b="0" dirty="0" smtClean="0">
                          <a:latin typeface="Merriweather"/>
                          <a:cs typeface="Merriweather"/>
                        </a:rPr>
                        <a:t>: Core Logo and message</a:t>
                      </a:r>
                      <a:endParaRPr lang="en-US" sz="1600" b="0" i="0" dirty="0">
                        <a:latin typeface="Merriweather"/>
                        <a:cs typeface="Merriweather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i="0" dirty="0">
                        <a:latin typeface="Merriweather Light"/>
                        <a:cs typeface="Merriweather Ligh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6377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THE OBJECTIVE 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What is the project all about/meant to achieve? What are the client objectives?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905151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SINGLE-MINDED PROPOSITION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What’s the ONE main aim of the creative work? What’s the most powerful message the work needs to communicate?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66377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BRAND PERSONALITY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Bring the brand to life. Tell me about it. Describe it. Live it. Breathe it.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66377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TARGET AUDIENCE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Who are we talking to? What is the top line target market? e.g., Women 30-55 ABC1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802121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BUT WHO ARE THEY REALLY?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OK, make them a human being? Bring them to life. What do they drink, eat, drive, read, do, </a:t>
                      </a:r>
                      <a:r>
                        <a:rPr lang="en-US" sz="1050" b="0" i="0" dirty="0" err="1" smtClean="0">
                          <a:latin typeface="Merriweather Light"/>
                          <a:cs typeface="Merriweather Light"/>
                        </a:rPr>
                        <a:t>favourite</a:t>
                      </a:r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 websites,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66377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WHAT DO WE WANT THEM TO THINK?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When they see the creative – what should it make them think?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  <a:tr h="905151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Merriweather Light"/>
                          <a:cs typeface="Merriweather Light"/>
                        </a:rPr>
                        <a:t>WHAT DO WE WANT THEM TO DO?</a:t>
                      </a:r>
                    </a:p>
                    <a:p>
                      <a:r>
                        <a:rPr lang="en-US" sz="1050" b="0" i="0" dirty="0" smtClean="0">
                          <a:latin typeface="Merriweather Light"/>
                          <a:cs typeface="Merriweather Light"/>
                        </a:rPr>
                        <a:t>What are the calls to action (list them clearly), and, if appropriate, what do we then want them to do?</a:t>
                      </a:r>
                    </a:p>
                    <a:p>
                      <a:endParaRPr lang="en-US" sz="1400" b="0" i="0" dirty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i="0" dirty="0" smtClean="0">
                        <a:latin typeface="Merriweather Light"/>
                        <a:cs typeface="Merriweather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6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Placeholder 6" descr="icon-video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0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Video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5244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00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45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Placeholder 6" descr="icons-fb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728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23067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71087"/>
              </p:ext>
            </p:extLst>
          </p:nvPr>
        </p:nvGraphicFramePr>
        <p:xfrm>
          <a:off x="486833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Facebook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5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Matrix: Brand Values Deconstructed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743612"/>
              </p:ext>
            </p:extLst>
          </p:nvPr>
        </p:nvGraphicFramePr>
        <p:xfrm>
          <a:off x="495300" y="1450975"/>
          <a:ext cx="91059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4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51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52</a:t>
            </a:fld>
            <a:endParaRPr lang="en-US" dirty="0"/>
          </a:p>
        </p:txBody>
      </p:sp>
      <p:pic>
        <p:nvPicPr>
          <p:cNvPr id="8" name="Picture Placeholder 7" descr="google-plus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-75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5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31534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750572"/>
              </p:ext>
            </p:extLst>
          </p:nvPr>
        </p:nvGraphicFramePr>
        <p:xfrm>
          <a:off x="469899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Facebook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9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2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84448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57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2050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58</a:t>
            </a:fld>
            <a:endParaRPr lang="en-US" dirty="0"/>
          </a:p>
        </p:txBody>
      </p:sp>
      <p:pic>
        <p:nvPicPr>
          <p:cNvPr id="7" name="Picture Placeholder 6" descr="icons-twitter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987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Twitter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59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81525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599270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4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Matrix: Brand Values Deconstructed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13421"/>
              </p:ext>
            </p:extLst>
          </p:nvPr>
        </p:nvGraphicFramePr>
        <p:xfrm>
          <a:off x="495300" y="1450975"/>
          <a:ext cx="91059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8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63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Images </a:t>
            </a:r>
            <a:br>
              <a:rPr lang="en-US" dirty="0" smtClean="0"/>
            </a:br>
            <a:r>
              <a:rPr lang="en-US" dirty="0" smtClean="0"/>
              <a:t>(Instagram / Pinterest)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64</a:t>
            </a:fld>
            <a:endParaRPr lang="en-US" dirty="0"/>
          </a:p>
        </p:txBody>
      </p:sp>
      <p:pic>
        <p:nvPicPr>
          <p:cNvPr id="7" name="Picture Placeholder 6" descr="icons-image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34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Images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65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05862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624671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68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69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The ideal Shape for your brand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377684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7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Channels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70</a:t>
            </a:fld>
            <a:endParaRPr lang="en-US" dirty="0"/>
          </a:p>
        </p:txBody>
      </p:sp>
      <p:pic>
        <p:nvPicPr>
          <p:cNvPr id="7" name="Picture Placeholder 6" descr="icons-question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447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71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851379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75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76</a:t>
            </a:fld>
            <a:endParaRPr lang="en-US" dirty="0"/>
          </a:p>
        </p:txBody>
      </p:sp>
      <p:pic>
        <p:nvPicPr>
          <p:cNvPr id="4" name="Picture Placeholder 3" descr="icons-chatter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30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Chatter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77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652488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Digital Brand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a quick and easy way to </a:t>
            </a:r>
            <a:r>
              <a:rPr lang="en-US" dirty="0" smtClean="0">
                <a:solidFill>
                  <a:schemeClr val="accent5"/>
                </a:solidFill>
              </a:rPr>
              <a:t>judge brand perception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5"/>
                </a:solidFill>
              </a:rPr>
              <a:t>1.We test the integrity of your channels online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526DB0"/>
                </a:solidFill>
              </a:rPr>
              <a:t>Do they differ from each other in terms of brand values?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2. We work out what your brand values are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Does this match your perception? If not why not?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Then we give you a series of recommendations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Should be seen as one tool among many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4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81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82</a:t>
            </a:fld>
            <a:endParaRPr lang="en-US" dirty="0"/>
          </a:p>
        </p:txBody>
      </p:sp>
      <p:pic>
        <p:nvPicPr>
          <p:cNvPr id="4" name="Picture Placeholder 3" descr="icon-mobile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99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Mobile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83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120356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86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87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 Channel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88</a:t>
            </a:fld>
            <a:endParaRPr lang="en-US" dirty="0"/>
          </a:p>
        </p:txBody>
      </p:sp>
      <p:pic>
        <p:nvPicPr>
          <p:cNvPr id="8" name="Picture Placeholder 7" descr="icon-email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6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22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Spider: </a:t>
            </a: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89</a:t>
            </a:fld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52955"/>
              </p:ext>
            </p:extLst>
          </p:nvPr>
        </p:nvGraphicFramePr>
        <p:xfrm>
          <a:off x="495300" y="1450975"/>
          <a:ext cx="8915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2717808" y="2015066"/>
            <a:ext cx="3522134" cy="3522134"/>
          </a:xfrm>
          <a:prstGeom prst="ellipse">
            <a:avLst/>
          </a:prstGeom>
          <a:gradFill flip="none" rotWithShape="1">
            <a:gsLst>
              <a:gs pos="13000">
                <a:schemeClr val="accent2">
                  <a:alpha val="10000"/>
                </a:schemeClr>
              </a:gs>
              <a:gs pos="89000">
                <a:srgbClr val="009966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1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Comparing </a:t>
            </a:r>
            <a:br>
              <a:rPr lang="en-US" dirty="0" smtClean="0"/>
            </a:br>
            <a:r>
              <a:rPr lang="en-US" dirty="0" smtClean="0"/>
              <a:t>Your Brand Channels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we see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7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Notes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Quick Fixes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>
                <a:latin typeface="Merriweather"/>
                <a:cs typeface="Merriweather"/>
              </a:rPr>
              <a:t>Longer Term</a:t>
            </a:r>
            <a:endParaRPr lang="en-US" b="0" dirty="0">
              <a:latin typeface="Merriweather"/>
              <a:cs typeface="Merriweather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XXX</a:t>
            </a:r>
          </a:p>
          <a:p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4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92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5211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93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4806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4:</a:t>
            </a:r>
            <a:br>
              <a:rPr lang="en-US" dirty="0" smtClean="0"/>
            </a:br>
            <a:r>
              <a:rPr lang="en-US" dirty="0" smtClean="0"/>
              <a:t>About this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 smtClean="0"/>
              <a:t>at DBR see </a:t>
            </a:r>
            <a:r>
              <a:rPr lang="en-US" sz="1800" dirty="0" smtClean="0"/>
              <a:t>the brand review </a:t>
            </a:r>
            <a:br>
              <a:rPr lang="en-US" sz="1800" dirty="0" smtClean="0"/>
            </a:br>
            <a:r>
              <a:rPr lang="en-US" sz="1800" dirty="0" smtClean="0"/>
              <a:t>as an answer and companion to big data reporting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It works alongside it as </a:t>
            </a:r>
            <a:br>
              <a:rPr lang="en-US" sz="1800" dirty="0" smtClean="0"/>
            </a:br>
            <a:r>
              <a:rPr lang="en-US" sz="1800" dirty="0" smtClean="0"/>
              <a:t>an independent audit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It aims to coin the </a:t>
            </a:r>
            <a:br>
              <a:rPr lang="en-US" sz="1800" dirty="0" smtClean="0"/>
            </a:br>
            <a:r>
              <a:rPr lang="en-US" sz="1800" dirty="0" smtClean="0"/>
              <a:t>un-quantifiable aspects of behavior in the same terms</a:t>
            </a:r>
            <a:endParaRPr lang="en-US" sz="1800" dirty="0"/>
          </a:p>
        </p:txBody>
      </p:sp>
      <p:pic>
        <p:nvPicPr>
          <p:cNvPr id="7" name="Content Placeholder 6" descr="dr-spin-lg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66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and how we arrived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It is </a:t>
            </a:r>
            <a:r>
              <a:rPr lang="en-US" sz="1400" dirty="0"/>
              <a:t>important to be clear about what </a:t>
            </a:r>
            <a:r>
              <a:rPr lang="en-US" sz="1400" dirty="0" smtClean="0"/>
              <a:t>the Digital Brand review is </a:t>
            </a:r>
            <a:r>
              <a:rPr lang="en-US" sz="1400" dirty="0"/>
              <a:t>scoring.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dirty="0"/>
              <a:t>real power of this tool is about seeing what matches across the channels.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So </a:t>
            </a:r>
            <a:r>
              <a:rPr lang="en-US" sz="1400" dirty="0"/>
              <a:t>overlaying all the values of the different channels to make a perfect match will make a perfect score.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The process can be broken down into five stages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Find </a:t>
            </a:r>
            <a:r>
              <a:rPr lang="en-US" sz="1600" b="1" dirty="0"/>
              <a:t>and collate</a:t>
            </a:r>
            <a:r>
              <a:rPr lang="en-US" sz="1600" dirty="0"/>
              <a:t> everything we can find about a brand across all sorts of channels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Execute </a:t>
            </a:r>
            <a:r>
              <a:rPr lang="en-US" sz="1600" dirty="0"/>
              <a:t>and </a:t>
            </a:r>
            <a:r>
              <a:rPr lang="en-US" sz="1600" b="1" dirty="0"/>
              <a:t>explain</a:t>
            </a:r>
            <a:r>
              <a:rPr lang="en-US" sz="1600" dirty="0"/>
              <a:t> a series of available online tools. </a:t>
            </a:r>
            <a:r>
              <a:rPr lang="en-US" sz="1600" dirty="0" err="1"/>
              <a:t>Alexa</a:t>
            </a:r>
            <a:r>
              <a:rPr lang="en-US" sz="1600" dirty="0"/>
              <a:t> and </a:t>
            </a:r>
            <a:r>
              <a:rPr lang="en-US" sz="1600" dirty="0" err="1"/>
              <a:t>Woorank</a:t>
            </a:r>
            <a:r>
              <a:rPr lang="en-US" sz="1600" dirty="0"/>
              <a:t> are the prime ones but we use a few more.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Score </a:t>
            </a:r>
            <a:r>
              <a:rPr lang="en-US" sz="1600" b="1" dirty="0"/>
              <a:t>and compare</a:t>
            </a:r>
            <a:r>
              <a:rPr lang="en-US" sz="1600" dirty="0"/>
              <a:t> the channels to see if they </a:t>
            </a:r>
            <a:r>
              <a:rPr lang="en-US" sz="1600" dirty="0" smtClean="0"/>
              <a:t>match. This is the key one with data being gathered by hand and creative briefs being re-engineered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Write quick and long term </a:t>
            </a:r>
            <a:r>
              <a:rPr lang="en-US" sz="1600" b="1" dirty="0"/>
              <a:t>recommendations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Meeting </a:t>
            </a:r>
            <a:r>
              <a:rPr lang="en-US" sz="1600" dirty="0"/>
              <a:t>and </a:t>
            </a:r>
            <a:r>
              <a:rPr lang="en-US" sz="1600" b="1" dirty="0"/>
              <a:t>consultancy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and how we arrived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The brand matrix is the key to getting something very analogue into a format where we can perform science</a:t>
            </a:r>
          </a:p>
          <a:p>
            <a:pPr marL="0" indent="0">
              <a:buNone/>
            </a:pPr>
            <a:r>
              <a:rPr lang="en-US" sz="1600" dirty="0" smtClean="0"/>
              <a:t>Thus our creative brief becomes a series of numbers to explore and present on graphs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We  use the standard deviation to come up with our score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In creating this method we have explored many others, from criteria grids to auto forms.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The raw inputs come from our fairly standard creative brief.</a:t>
            </a:r>
          </a:p>
          <a:p>
            <a:pPr marL="0" indent="0">
              <a:buNone/>
            </a:pPr>
            <a:r>
              <a:rPr lang="en-US" sz="1600" dirty="0" smtClean="0"/>
              <a:t>But the re-engineering of that brief relies on our expert knowledge.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97</a:t>
            </a:fld>
            <a:endParaRPr lang="en-US" dirty="0"/>
          </a:p>
        </p:txBody>
      </p:sp>
      <p:pic>
        <p:nvPicPr>
          <p:cNvPr id="4" name="Picture 3" descr="standard-deviation-formul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4464050"/>
            <a:ext cx="2400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have you released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We love to help out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The DBR is a method and a way of thinking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We </a:t>
            </a:r>
            <a:r>
              <a:rPr lang="en-US" sz="1600" dirty="0" smtClean="0"/>
              <a:t>invented it as part of our teaching and as a way to bridge academia with the design and marketing world. As lecturers we are hard-wired to sharing ideas and our thinking.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We want you to take these ideas in to the world, to share them and give feedback.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You have teams of people working on various aspects of your brand (From SEO to email). They can action the recommendations but should also be part of the experience.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And if you need help or want our expertise, call us &amp; we will help out.</a:t>
            </a:r>
            <a:endParaRPr lang="en-US" sz="16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2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We are set up to manage the process and guide your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 through the DBR</a:t>
            </a:r>
          </a:p>
          <a:p>
            <a:endParaRPr lang="en-US" sz="1600" dirty="0"/>
          </a:p>
          <a:p>
            <a:pPr lvl="1"/>
            <a:r>
              <a:rPr lang="en-US" sz="1400" dirty="0" smtClean="0"/>
              <a:t>We do an independent review of your brand (with minimal input from yourselves)</a:t>
            </a:r>
          </a:p>
          <a:p>
            <a:pPr lvl="1"/>
            <a:r>
              <a:rPr lang="en-US" sz="1400" dirty="0" smtClean="0"/>
              <a:t>We then guide you and your team, in person, through their own thoughts on the brand</a:t>
            </a:r>
          </a:p>
          <a:p>
            <a:pPr lvl="1"/>
            <a:r>
              <a:rPr lang="en-US" sz="1400" dirty="0" smtClean="0"/>
              <a:t>We then present our findings and see if they concur</a:t>
            </a:r>
          </a:p>
          <a:p>
            <a:pPr lvl="1"/>
            <a:r>
              <a:rPr lang="en-US" sz="1400" dirty="0" smtClean="0"/>
              <a:t>We also go through our short term and long term recommendations &amp; hand over our document</a:t>
            </a:r>
          </a:p>
          <a:p>
            <a:pPr lvl="1"/>
            <a:r>
              <a:rPr lang="en-US" sz="1400" dirty="0" smtClean="0"/>
              <a:t>The above session will take less than 2 hours. </a:t>
            </a:r>
          </a:p>
          <a:p>
            <a:endParaRPr lang="en-US" sz="1600" dirty="0"/>
          </a:p>
          <a:p>
            <a:r>
              <a:rPr lang="en-US" sz="1600" dirty="0"/>
              <a:t>We assume that you have agencies, partners and internal people </a:t>
            </a:r>
            <a:br>
              <a:rPr lang="en-US" sz="1600" dirty="0"/>
            </a:br>
            <a:r>
              <a:rPr lang="en-US" sz="1600" dirty="0"/>
              <a:t>to discuss &amp; act upon our recommendations (if you so wish)</a:t>
            </a:r>
          </a:p>
          <a:p>
            <a:r>
              <a:rPr lang="en-US" sz="1600" dirty="0"/>
              <a:t>However we can help with the process, from a strategic or design point of view,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or </a:t>
            </a:r>
            <a:r>
              <a:rPr lang="en-US" sz="1600" dirty="0"/>
              <a:t>recommend partners to work with you</a:t>
            </a:r>
          </a:p>
          <a:p>
            <a:r>
              <a:rPr lang="en-US" sz="1600" dirty="0"/>
              <a:t>We can also create a custom report based on an area of your business – though we may need more internal data</a:t>
            </a:r>
          </a:p>
          <a:p>
            <a:r>
              <a:rPr lang="en-US" sz="1600" dirty="0"/>
              <a:t>A competitive review is often a great idea – how do you compare in your field?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www.digitalbrandreview.uk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1693-1014-5148-BAD7-C928D4E6A9E4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napShotOmni">
    <a:dk1>
      <a:sysClr val="windowText" lastClr="000000"/>
    </a:dk1>
    <a:lt1>
      <a:sysClr val="window" lastClr="FFFFFF"/>
    </a:lt1>
    <a:dk2>
      <a:srgbClr val="706F6F"/>
    </a:dk2>
    <a:lt2>
      <a:srgbClr val="AEE8FB"/>
    </a:lt2>
    <a:accent1>
      <a:srgbClr val="D763C1"/>
    </a:accent1>
    <a:accent2>
      <a:srgbClr val="FFC753"/>
    </a:accent2>
    <a:accent3>
      <a:srgbClr val="FF805E"/>
    </a:accent3>
    <a:accent4>
      <a:srgbClr val="95C11F"/>
    </a:accent4>
    <a:accent5>
      <a:srgbClr val="DEDC00"/>
    </a:accent5>
    <a:accent6>
      <a:srgbClr val="0085A7"/>
    </a:accent6>
    <a:hlink>
      <a:srgbClr val="7AB6E8"/>
    </a:hlink>
    <a:folHlink>
      <a:srgbClr val="83B0D3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9869</TotalTime>
  <Words>1853</Words>
  <Application>Microsoft Macintosh PowerPoint</Application>
  <PresentationFormat>A4 Paper (210x297 mm)</PresentationFormat>
  <Paragraphs>629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Do It Yourself</vt:lpstr>
      <vt:lpstr>NOTES – DELETE THIS SLIDE</vt:lpstr>
      <vt:lpstr>What You think  of your brand</vt:lpstr>
      <vt:lpstr>Creative Brief</vt:lpstr>
      <vt:lpstr>Brand Matrix: Brand Values Deconstructed</vt:lpstr>
      <vt:lpstr>Brand Matrix: Brand Values Deconstructed</vt:lpstr>
      <vt:lpstr>Brand Spider: The ideal Shape for your brand</vt:lpstr>
      <vt:lpstr>The Digital Brand Review</vt:lpstr>
      <vt:lpstr>Part 1: Comparing  Your Brand Channels Online</vt:lpstr>
      <vt:lpstr>Our Channels</vt:lpstr>
      <vt:lpstr>NOTES – DELETE THIS SLIDE</vt:lpstr>
      <vt:lpstr>Brand Channel Integrity Diagram</vt:lpstr>
      <vt:lpstr>Brand Channels Diagram: Commentary</vt:lpstr>
      <vt:lpstr>NOTES – DELETE THIS SLIDE</vt:lpstr>
      <vt:lpstr>Overall Brand Deviation Note Deviation here means over all channels – all figures are %</vt:lpstr>
      <vt:lpstr>Brand Values Deviation</vt:lpstr>
      <vt:lpstr>Two big questions</vt:lpstr>
      <vt:lpstr>In this report</vt:lpstr>
      <vt:lpstr>Ty Montague</vt:lpstr>
      <vt:lpstr>The Digital Brand Review</vt:lpstr>
      <vt:lpstr>What is the DBR  used for?</vt:lpstr>
      <vt:lpstr>Part 2: Our Recommendations</vt:lpstr>
      <vt:lpstr>Quick Fixes</vt:lpstr>
      <vt:lpstr>Long Term Fixes</vt:lpstr>
      <vt:lpstr>Part 3: Per Channel Report</vt:lpstr>
      <vt:lpstr>Search</vt:lpstr>
      <vt:lpstr>Brand Spider: Search</vt:lpstr>
      <vt:lpstr>Overall comments</vt:lpstr>
      <vt:lpstr>Recommendations</vt:lpstr>
      <vt:lpstr>Title</vt:lpstr>
      <vt:lpstr>Title</vt:lpstr>
      <vt:lpstr>Main Website</vt:lpstr>
      <vt:lpstr>Brand Spider: Main Website</vt:lpstr>
      <vt:lpstr>Alexa and WooRank reports</vt:lpstr>
      <vt:lpstr>Overall comments</vt:lpstr>
      <vt:lpstr>Overall comments</vt:lpstr>
      <vt:lpstr>Recommendations</vt:lpstr>
      <vt:lpstr>Title</vt:lpstr>
      <vt:lpstr>Title</vt:lpstr>
      <vt:lpstr>Video</vt:lpstr>
      <vt:lpstr>Brand Spider: Video</vt:lpstr>
      <vt:lpstr>Overall comments</vt:lpstr>
      <vt:lpstr>Recommendations</vt:lpstr>
      <vt:lpstr>Title</vt:lpstr>
      <vt:lpstr>Title</vt:lpstr>
      <vt:lpstr>Facebook</vt:lpstr>
      <vt:lpstr>Brand Spider: Facebook</vt:lpstr>
      <vt:lpstr>Overall comments</vt:lpstr>
      <vt:lpstr>Recommendations</vt:lpstr>
      <vt:lpstr>Title</vt:lpstr>
      <vt:lpstr>Title</vt:lpstr>
      <vt:lpstr>Google+</vt:lpstr>
      <vt:lpstr>Brand Spider: Facebook</vt:lpstr>
      <vt:lpstr>Overall comments</vt:lpstr>
      <vt:lpstr>Recommendations</vt:lpstr>
      <vt:lpstr>Title</vt:lpstr>
      <vt:lpstr>Title</vt:lpstr>
      <vt:lpstr>Twitter</vt:lpstr>
      <vt:lpstr>Brand Spider: Twitter</vt:lpstr>
      <vt:lpstr>Overall comments</vt:lpstr>
      <vt:lpstr>Recommendations</vt:lpstr>
      <vt:lpstr>Title</vt:lpstr>
      <vt:lpstr>Title</vt:lpstr>
      <vt:lpstr>Images  (Instagram / Pinterest)</vt:lpstr>
      <vt:lpstr>Brand Spider: Images</vt:lpstr>
      <vt:lpstr>Overall comments</vt:lpstr>
      <vt:lpstr>Recommendations</vt:lpstr>
      <vt:lpstr>Title</vt:lpstr>
      <vt:lpstr>Title</vt:lpstr>
      <vt:lpstr>Other Channels</vt:lpstr>
      <vt:lpstr>Brand Spider: Others</vt:lpstr>
      <vt:lpstr>Overall comments</vt:lpstr>
      <vt:lpstr>Recommendations</vt:lpstr>
      <vt:lpstr>Title</vt:lpstr>
      <vt:lpstr>Title</vt:lpstr>
      <vt:lpstr>Chatter</vt:lpstr>
      <vt:lpstr>Brand Spider: Chatter</vt:lpstr>
      <vt:lpstr>Overall comments</vt:lpstr>
      <vt:lpstr>Recommendations</vt:lpstr>
      <vt:lpstr>Title</vt:lpstr>
      <vt:lpstr>Title</vt:lpstr>
      <vt:lpstr>Mobile</vt:lpstr>
      <vt:lpstr>Brand Spider: Mobile</vt:lpstr>
      <vt:lpstr>Overall comments</vt:lpstr>
      <vt:lpstr>Recommendations</vt:lpstr>
      <vt:lpstr>Title</vt:lpstr>
      <vt:lpstr>Title</vt:lpstr>
      <vt:lpstr>Email</vt:lpstr>
      <vt:lpstr>Brand Spider: Email</vt:lpstr>
      <vt:lpstr>Overall comments</vt:lpstr>
      <vt:lpstr>Recommendations</vt:lpstr>
      <vt:lpstr>Title</vt:lpstr>
      <vt:lpstr>Title</vt:lpstr>
      <vt:lpstr>Part 4: About this Report</vt:lpstr>
      <vt:lpstr>About this report</vt:lpstr>
      <vt:lpstr>The Data and how we arrived here</vt:lpstr>
      <vt:lpstr>The Data and how we arrived here</vt:lpstr>
      <vt:lpstr>Why have you released this?</vt:lpstr>
      <vt:lpstr>How we can help</vt:lpstr>
      <vt:lpstr>What makes us qualified as informed consumers?</vt:lpstr>
    </vt:vector>
  </TitlesOfParts>
  <Company>Phenotype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collett</dc:creator>
  <cp:lastModifiedBy>sam collett</cp:lastModifiedBy>
  <cp:revision>179</cp:revision>
  <dcterms:created xsi:type="dcterms:W3CDTF">2015-03-06T10:22:07Z</dcterms:created>
  <dcterms:modified xsi:type="dcterms:W3CDTF">2015-08-11T06:44:35Z</dcterms:modified>
</cp:coreProperties>
</file>