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623" r:id="rId3"/>
    <p:sldId id="260" r:id="rId4"/>
    <p:sldId id="624" r:id="rId5"/>
    <p:sldId id="626" r:id="rId6"/>
    <p:sldId id="4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E2FAC214-AC46-D44D-A1BF-606939FBF889}">
          <p14:sldIdLst>
            <p14:sldId id="256"/>
          </p14:sldIdLst>
        </p14:section>
        <p14:section name="Overall Brand" id="{728E5FEA-43DE-F84C-90D7-028A131C6532}">
          <p14:sldIdLst>
            <p14:sldId id="623"/>
            <p14:sldId id="260"/>
            <p14:sldId id="624"/>
            <p14:sldId id="626"/>
            <p14:sldId id="461"/>
          </p14:sldIdLst>
        </p14:section>
        <p14:section name="Dashboard" id="{B5A4FF95-3FB4-8244-B2BA-54951EA340FD}">
          <p14:sldIdLst/>
        </p14:section>
        <p14:section name="Recommendations Overall" id="{2EABF9D8-A0CD-064E-8949-B32A27E97AAD}">
          <p14:sldIdLst/>
        </p14:section>
        <p14:section name="SEO" id="{658AC31E-59A8-7949-A215-BC5B69201323}">
          <p14:sldIdLst/>
        </p14:section>
        <p14:section name="Site" id="{7F48EA80-045B-2B42-BDEB-BE39B8C46A6F}">
          <p14:sldIdLst/>
        </p14:section>
        <p14:section name="Video" id="{BB8B0D76-DE86-6C4D-9737-95C4F76945B2}">
          <p14:sldIdLst/>
        </p14:section>
        <p14:section name="Facebook" id="{31FF8BCC-41DC-AC4B-9EB9-6116C4924D1D}">
          <p14:sldIdLst/>
        </p14:section>
        <p14:section name="Google+" id="{0EB7D7D8-99D2-B643-8AAD-86FE4FF05E3F}">
          <p14:sldIdLst/>
        </p14:section>
        <p14:section name="Twitter" id="{37956217-163D-EE4F-B67E-AE54A5717A0C}">
          <p14:sldIdLst/>
        </p14:section>
        <p14:section name="Images" id="{0E949DE5-EDB8-1740-86BC-3F20B3EA987B}">
          <p14:sldIdLst/>
        </p14:section>
        <p14:section name="Others" id="{4A9940B6-BFEC-104E-B99D-A440D347B369}">
          <p14:sldIdLst/>
        </p14:section>
        <p14:section name="Chatter" id="{2B03D1D5-2295-2549-91E7-052A31722AD3}">
          <p14:sldIdLst/>
        </p14:section>
        <p14:section name="Mobile" id="{68A9B52E-6F9B-854C-9E40-5C7FE31E9F01}">
          <p14:sldIdLst/>
        </p14:section>
        <p14:section name="Email" id="{35264320-0F85-CC46-8526-C17B4BBAA15E}">
          <p14:sldIdLst/>
        </p14:section>
        <p14:section name="Channels In Depth" id="{54D987F1-1700-0C4A-A5B3-EC9264CD2F32}">
          <p14:sldIdLst/>
        </p14:section>
        <p14:section name="Appendices" id="{C2688B4E-5AF8-FC47-94CF-3DC67C85A49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6666"/>
    <a:srgbClr val="0099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68" autoAdjust="0"/>
  </p:normalViewPr>
  <p:slideViewPr>
    <p:cSldViewPr snapToGrid="0" snapToObjects="1">
      <p:cViewPr varScale="1">
        <p:scale>
          <a:sx n="96" d="100"/>
          <a:sy n="96" d="100"/>
        </p:scale>
        <p:origin x="-1256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6A427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Trustworthy </c:v>
                </c:pt>
                <c:pt idx="1">
                  <c:v>Fun </c:v>
                </c:pt>
                <c:pt idx="2">
                  <c:v>Male</c:v>
                </c:pt>
                <c:pt idx="3">
                  <c:v>Young</c:v>
                </c:pt>
                <c:pt idx="4">
                  <c:v>Friendly</c:v>
                </c:pt>
                <c:pt idx="5">
                  <c:v>Quick</c:v>
                </c:pt>
                <c:pt idx="6">
                  <c:v>Modern</c:v>
                </c:pt>
                <c:pt idx="7">
                  <c:v>Cutting Edge</c:v>
                </c:pt>
                <c:pt idx="8">
                  <c:v>Premium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  <c:pt idx="6">
                  <c:v>100.0</c:v>
                </c:pt>
                <c:pt idx="7">
                  <c:v>100.0</c:v>
                </c:pt>
                <c:pt idx="8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3666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9966"/>
              </a:solidFill>
            </c:spPr>
          </c:dPt>
          <c:cat>
            <c:strRef>
              <c:f>Sheet1!$A$2:$A$10</c:f>
              <c:strCache>
                <c:ptCount val="9"/>
                <c:pt idx="0">
                  <c:v>Trustworthy </c:v>
                </c:pt>
                <c:pt idx="1">
                  <c:v>Fun </c:v>
                </c:pt>
                <c:pt idx="2">
                  <c:v>Male</c:v>
                </c:pt>
                <c:pt idx="3">
                  <c:v>Young</c:v>
                </c:pt>
                <c:pt idx="4">
                  <c:v>Friendly</c:v>
                </c:pt>
                <c:pt idx="5">
                  <c:v>Quick</c:v>
                </c:pt>
                <c:pt idx="6">
                  <c:v>Modern</c:v>
                </c:pt>
                <c:pt idx="7">
                  <c:v>Cutting Edge</c:v>
                </c:pt>
                <c:pt idx="8">
                  <c:v>Premium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1728456"/>
        <c:axId val="-2141725048"/>
      </c:barChart>
      <c:catAx>
        <c:axId val="-2141728456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solidFill>
              <a:schemeClr val="bg1">
                <a:lumMod val="95000"/>
              </a:schemeClr>
            </a:solidFill>
          </a:ln>
        </c:spPr>
        <c:txPr>
          <a:bodyPr/>
          <a:lstStyle/>
          <a:p>
            <a:pPr>
              <a:defRPr sz="1200" b="0" i="0">
                <a:latin typeface="Merriweather Light"/>
                <a:cs typeface="Merriweather Light"/>
              </a:defRPr>
            </a:pPr>
            <a:endParaRPr lang="en-US"/>
          </a:p>
        </c:txPr>
        <c:crossAx val="-2141725048"/>
        <c:crossesAt val="0.0"/>
        <c:auto val="1"/>
        <c:lblAlgn val="ctr"/>
        <c:lblOffset val="100"/>
        <c:noMultiLvlLbl val="0"/>
      </c:catAx>
      <c:valAx>
        <c:axId val="-2141725048"/>
        <c:scaling>
          <c:orientation val="minMax"/>
          <c:max val="1.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in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b="0" i="0">
                <a:latin typeface="Merriweather Light"/>
                <a:cs typeface="Merriweather Light"/>
              </a:defRPr>
            </a:pPr>
            <a:endParaRPr lang="en-US"/>
          </a:p>
        </c:txPr>
        <c:crossAx val="-2141728456"/>
        <c:crosses val="autoZero"/>
        <c:crossBetween val="between"/>
        <c:majorUnit val="0.2"/>
        <c:minorUnit val="0.04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6A427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Trustworthy </c:v>
                </c:pt>
                <c:pt idx="1">
                  <c:v>Fun </c:v>
                </c:pt>
                <c:pt idx="2">
                  <c:v>Male</c:v>
                </c:pt>
                <c:pt idx="3">
                  <c:v>Young</c:v>
                </c:pt>
                <c:pt idx="4">
                  <c:v>Friendly</c:v>
                </c:pt>
                <c:pt idx="5">
                  <c:v>Quick</c:v>
                </c:pt>
                <c:pt idx="6">
                  <c:v>Modern</c:v>
                </c:pt>
                <c:pt idx="7">
                  <c:v>Cutting Edge</c:v>
                </c:pt>
                <c:pt idx="8">
                  <c:v>Premium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50.0</c:v>
                </c:pt>
                <c:pt idx="1">
                  <c:v>50.0</c:v>
                </c:pt>
                <c:pt idx="2">
                  <c:v>50.0</c:v>
                </c:pt>
                <c:pt idx="3">
                  <c:v>50.0</c:v>
                </c:pt>
                <c:pt idx="4">
                  <c:v>50.0</c:v>
                </c:pt>
                <c:pt idx="5">
                  <c:v>50.0</c:v>
                </c:pt>
                <c:pt idx="6">
                  <c:v>50.0</c:v>
                </c:pt>
                <c:pt idx="7">
                  <c:v>50.0</c:v>
                </c:pt>
                <c:pt idx="8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3666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9966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9966"/>
              </a:solidFill>
            </c:spPr>
          </c:dPt>
          <c:cat>
            <c:strRef>
              <c:f>Sheet1!$A$2:$A$10</c:f>
              <c:strCache>
                <c:ptCount val="9"/>
                <c:pt idx="0">
                  <c:v>Trustworthy </c:v>
                </c:pt>
                <c:pt idx="1">
                  <c:v>Fun </c:v>
                </c:pt>
                <c:pt idx="2">
                  <c:v>Male</c:v>
                </c:pt>
                <c:pt idx="3">
                  <c:v>Young</c:v>
                </c:pt>
                <c:pt idx="4">
                  <c:v>Friendly</c:v>
                </c:pt>
                <c:pt idx="5">
                  <c:v>Quick</c:v>
                </c:pt>
                <c:pt idx="6">
                  <c:v>Modern</c:v>
                </c:pt>
                <c:pt idx="7">
                  <c:v>Cutting Edge</c:v>
                </c:pt>
                <c:pt idx="8">
                  <c:v>Premium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50.0</c:v>
                </c:pt>
                <c:pt idx="1">
                  <c:v>50.0</c:v>
                </c:pt>
                <c:pt idx="2">
                  <c:v>50.0</c:v>
                </c:pt>
                <c:pt idx="3">
                  <c:v>50.0</c:v>
                </c:pt>
                <c:pt idx="4">
                  <c:v>50.0</c:v>
                </c:pt>
                <c:pt idx="5">
                  <c:v>50.0</c:v>
                </c:pt>
                <c:pt idx="6">
                  <c:v>50.0</c:v>
                </c:pt>
                <c:pt idx="7">
                  <c:v>50.0</c:v>
                </c:pt>
                <c:pt idx="8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1469624"/>
        <c:axId val="-2146133256"/>
      </c:barChart>
      <c:catAx>
        <c:axId val="205146962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solidFill>
              <a:schemeClr val="bg1">
                <a:lumMod val="95000"/>
              </a:schemeClr>
            </a:solidFill>
          </a:ln>
        </c:spPr>
        <c:txPr>
          <a:bodyPr/>
          <a:lstStyle/>
          <a:p>
            <a:pPr>
              <a:defRPr sz="1200" b="0" i="0">
                <a:latin typeface="Merriweather Light"/>
                <a:cs typeface="Merriweather Light"/>
              </a:defRPr>
            </a:pPr>
            <a:endParaRPr lang="en-US"/>
          </a:p>
        </c:txPr>
        <c:crossAx val="-2146133256"/>
        <c:crossesAt val="0.0"/>
        <c:auto val="1"/>
        <c:lblAlgn val="ctr"/>
        <c:lblOffset val="100"/>
        <c:noMultiLvlLbl val="0"/>
      </c:catAx>
      <c:valAx>
        <c:axId val="-2146133256"/>
        <c:scaling>
          <c:orientation val="minMax"/>
          <c:max val="1.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in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b="0" i="0">
                <a:latin typeface="Merriweather Light"/>
                <a:cs typeface="Merriweather Light"/>
              </a:defRPr>
            </a:pPr>
            <a:endParaRPr lang="en-US"/>
          </a:p>
        </c:txPr>
        <c:crossAx val="2051469624"/>
        <c:crosses val="autoZero"/>
        <c:crossBetween val="between"/>
        <c:majorUnit val="0.2"/>
        <c:minorUnit val="0.04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0.86166</cdr:x>
      <cdr:y>0.05118</cdr:y>
    </cdr:from>
    <cdr:to>
      <cdr:x>1</cdr:x>
      <cdr:y>0.96575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82003" y="239257"/>
          <a:ext cx="1233397" cy="42758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Budget</a:t>
          </a:r>
        </a:p>
        <a:p xmlns:a="http://schemas.openxmlformats.org/drawingml/2006/main">
          <a:pPr algn="r">
            <a:lnSpc>
              <a:spcPct val="130000"/>
            </a:lnSpc>
          </a:pPr>
          <a:endParaRPr lang="en-US" sz="1200" dirty="0" smtClean="0">
            <a:latin typeface="Merriweather Light"/>
            <a:cs typeface="Merriweather Light"/>
          </a:endParaRPr>
        </a:p>
        <a:p xmlns:a="http://schemas.openxmlformats.org/drawingml/2006/main">
          <a:pPr algn="l"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Conventional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Traditional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 smtClean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Careful</a:t>
          </a: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>
              <a:latin typeface="Merriweather Light"/>
              <a:cs typeface="Merriweather Light"/>
            </a:rPr>
            <a:t>	</a:t>
          </a:r>
          <a:r>
            <a:rPr lang="en-US" sz="1200" dirty="0" smtClean="0">
              <a:latin typeface="Merriweather Light"/>
              <a:cs typeface="Merriweather Light"/>
            </a:rPr>
            <a:t>Cold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Old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Female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Serious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Unconvincing</a:t>
          </a:r>
          <a:endParaRPr lang="en-US" sz="1200" dirty="0">
            <a:latin typeface="Merriweather Light"/>
            <a:cs typeface="Merriweather Ligh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0.86166</cdr:x>
      <cdr:y>0.05118</cdr:y>
    </cdr:from>
    <cdr:to>
      <cdr:x>1</cdr:x>
      <cdr:y>0.96575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82003" y="239257"/>
          <a:ext cx="1233397" cy="42758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Budget</a:t>
          </a:r>
        </a:p>
        <a:p xmlns:a="http://schemas.openxmlformats.org/drawingml/2006/main">
          <a:pPr algn="r">
            <a:lnSpc>
              <a:spcPct val="130000"/>
            </a:lnSpc>
          </a:pPr>
          <a:endParaRPr lang="en-US" sz="1200" dirty="0" smtClean="0">
            <a:latin typeface="Merriweather Light"/>
            <a:cs typeface="Merriweather Light"/>
          </a:endParaRPr>
        </a:p>
        <a:p xmlns:a="http://schemas.openxmlformats.org/drawingml/2006/main">
          <a:pPr algn="l"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Conventional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Traditional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 smtClean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Careful</a:t>
          </a: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>
              <a:latin typeface="Merriweather Light"/>
              <a:cs typeface="Merriweather Light"/>
            </a:rPr>
            <a:t>	</a:t>
          </a:r>
          <a:r>
            <a:rPr lang="en-US" sz="1200" dirty="0" smtClean="0">
              <a:latin typeface="Merriweather Light"/>
              <a:cs typeface="Merriweather Light"/>
            </a:rPr>
            <a:t>Cold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Old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Female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Serious</a:t>
          </a:r>
        </a:p>
        <a:p xmlns:a="http://schemas.openxmlformats.org/drawingml/2006/main">
          <a:pPr>
            <a:lnSpc>
              <a:spcPct val="130000"/>
            </a:lnSpc>
          </a:pPr>
          <a:endParaRPr lang="en-US" sz="1200" dirty="0">
            <a:latin typeface="Merriweather Light"/>
            <a:cs typeface="Merriweather Light"/>
          </a:endParaRPr>
        </a:p>
        <a:p xmlns:a="http://schemas.openxmlformats.org/drawingml/2006/main">
          <a:pPr>
            <a:lnSpc>
              <a:spcPct val="130000"/>
            </a:lnSpc>
          </a:pPr>
          <a:r>
            <a:rPr lang="en-US" sz="1200" dirty="0" smtClean="0">
              <a:latin typeface="Merriweather Light"/>
              <a:cs typeface="Merriweather Light"/>
            </a:rPr>
            <a:t>Unconvincing</a:t>
          </a:r>
          <a:endParaRPr lang="en-US" sz="1200" dirty="0">
            <a:latin typeface="Merriweather Light"/>
            <a:cs typeface="Merriweather Ligh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F908B-9B86-4540-BE15-4227CE7F34EC}" type="datetimeFigureOut">
              <a:rPr lang="en-US" smtClean="0"/>
              <a:t>10/08/15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F2128-CC53-1748-9E15-DBAD72656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30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A8ACF-910D-B543-B27A-163257A0B775}" type="datetimeFigureOut">
              <a:rPr lang="en-US" smtClean="0"/>
              <a:t>10/08/15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F0011-E18A-274D-B77D-397DDC00A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81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pattFill prst="pct5">
          <a:fgClr>
            <a:schemeClr val="tx2">
              <a:lumMod val="60000"/>
              <a:lumOff val="40000"/>
            </a:schemeClr>
          </a:fgClr>
          <a:bgClr>
            <a:schemeClr val="tx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1" y="2130426"/>
            <a:ext cx="5164666" cy="1470025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1" y="3600451"/>
            <a:ext cx="5164666" cy="2038349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910263" y="2130425"/>
            <a:ext cx="3500437" cy="35083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3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8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3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59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1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2130426"/>
            <a:ext cx="5105399" cy="1628774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1" y="3759200"/>
            <a:ext cx="5105399" cy="1879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910263" y="2130425"/>
            <a:ext cx="3500437" cy="35083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3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5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pattFill prst="pct5">
          <a:fgClr>
            <a:schemeClr val="accent2">
              <a:lumMod val="40000"/>
              <a:lumOff val="60000"/>
            </a:schemeClr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5" y="4406901"/>
            <a:ext cx="4924027" cy="1362075"/>
          </a:xfrm>
        </p:spPr>
        <p:txBody>
          <a:bodyPr anchor="t">
            <a:normAutofit/>
          </a:bodyPr>
          <a:lstStyle>
            <a:lvl1pPr algn="l">
              <a:defRPr sz="3200" b="0" i="0" cap="all">
                <a:latin typeface="Merriweather Light"/>
                <a:cs typeface="Merriweather Ligh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492402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910263" y="2906713"/>
            <a:ext cx="3292343" cy="28622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6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4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8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5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pattFill prst="pct5">
          <a:fgClr>
            <a:schemeClr val="bg2">
              <a:lumMod val="20000"/>
              <a:lumOff val="80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5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exagon 9"/>
          <p:cNvSpPr/>
          <p:nvPr userDrawn="1"/>
        </p:nvSpPr>
        <p:spPr>
          <a:xfrm rot="16200000">
            <a:off x="8976359" y="6337678"/>
            <a:ext cx="466514" cy="402167"/>
          </a:xfrm>
          <a:prstGeom prst="hexagon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20952"/>
            <a:ext cx="8915400" cy="1124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451429"/>
            <a:ext cx="8915400" cy="4674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668" y="6339373"/>
            <a:ext cx="6654799" cy="415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0797" y="6356351"/>
            <a:ext cx="524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3941693-1014-5148-BAD7-C928D4E6A9E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44702"/>
            <a:ext cx="990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DBR-400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6" y="6324450"/>
            <a:ext cx="1600194" cy="45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1" r:id="rId10"/>
    <p:sldLayoutId id="2147483657" r:id="rId11"/>
    <p:sldLayoutId id="2147483658" r:id="rId12"/>
    <p:sldLayoutId id="2147483659" r:id="rId1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Merriweath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60000"/>
        <a:buFont typeface="Lucida Grande"/>
        <a:buChar char="◉"/>
        <a:defRPr sz="2000" kern="1200">
          <a:solidFill>
            <a:schemeClr val="tx1">
              <a:lumMod val="50000"/>
              <a:lumOff val="50000"/>
            </a:schemeClr>
          </a:solidFill>
          <a:latin typeface="Merriweather L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Merriweather L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⦿"/>
        <a:defRPr sz="1600" kern="1200">
          <a:solidFill>
            <a:schemeClr val="tx1">
              <a:lumMod val="50000"/>
              <a:lumOff val="50000"/>
            </a:schemeClr>
          </a:solidFill>
          <a:latin typeface="Merriweather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Merriweather L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Merriweather L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It Yourself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Digital Brand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Creative Brief &amp; Brand Matrix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Your Company, prepared by You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47940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Yours to print, Adapt &amp; 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Templates and tools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Picture Placeholder 9" descr="icons-star.pn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3" b="65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188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Brief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777212"/>
              </p:ext>
            </p:extLst>
          </p:nvPr>
        </p:nvGraphicFramePr>
        <p:xfrm>
          <a:off x="495300" y="210137"/>
          <a:ext cx="8915400" cy="563462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420013"/>
                <a:gridCol w="4495387"/>
              </a:tblGrid>
              <a:tr h="367089">
                <a:tc gridSpan="2"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erriweather"/>
                          <a:cs typeface="Merriweather"/>
                        </a:rPr>
                        <a:t>Creative Brief Deconstructed</a:t>
                      </a:r>
                      <a:r>
                        <a:rPr lang="en-US" sz="1600" b="0" dirty="0" smtClean="0">
                          <a:latin typeface="Merriweather"/>
                          <a:cs typeface="Merriweather"/>
                        </a:rPr>
                        <a:t>: Core Logo and message</a:t>
                      </a:r>
                      <a:endParaRPr lang="en-US" sz="1600" b="0" i="0" dirty="0">
                        <a:latin typeface="Merriweather"/>
                        <a:cs typeface="Merriweather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i="0" dirty="0">
                        <a:latin typeface="Merriweather Light"/>
                        <a:cs typeface="Merriweather Ligh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63777"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Merriweather Light"/>
                          <a:cs typeface="Merriweather Light"/>
                        </a:rPr>
                        <a:t>THE OBJECTIVE </a:t>
                      </a:r>
                    </a:p>
                    <a:p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What is the project all about/meant to achieve? What are the client objectives?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</a:tr>
              <a:tr h="905151"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Merriweather Light"/>
                          <a:cs typeface="Merriweather Light"/>
                        </a:rPr>
                        <a:t>SINGLE-MINDED PROPOSITION</a:t>
                      </a:r>
                    </a:p>
                    <a:p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What’s the ONE main aim of the creative work? What’s the most powerful message the work needs to communicate?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</a:tr>
              <a:tr h="663777"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Merriweather Light"/>
                          <a:cs typeface="Merriweather Light"/>
                        </a:rPr>
                        <a:t>BRAND PERSONALITY</a:t>
                      </a:r>
                    </a:p>
                    <a:p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Bring the brand to life. Tell me about it. Describe it. Live it. Breathe 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</a:tr>
              <a:tr h="663777"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Merriweather Light"/>
                          <a:cs typeface="Merriweather Light"/>
                        </a:rPr>
                        <a:t>TARGET AUDIENCE</a:t>
                      </a:r>
                    </a:p>
                    <a:p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Who are we talking to? What is the top line target market? e.g., Women 30-55 ABC1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</a:tr>
              <a:tr h="802121"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Merriweather Light"/>
                          <a:cs typeface="Merriweather Light"/>
                        </a:rPr>
                        <a:t>BUT WHO ARE THEY REALLY?</a:t>
                      </a:r>
                    </a:p>
                    <a:p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OK, make them a human being? Bring them to life. What do they drink, eat, drive, read, do, </a:t>
                      </a:r>
                      <a:r>
                        <a:rPr lang="en-US" sz="1050" b="0" i="0" dirty="0" err="1" smtClean="0">
                          <a:latin typeface="Merriweather Light"/>
                          <a:cs typeface="Merriweather Light"/>
                        </a:rPr>
                        <a:t>favourite</a:t>
                      </a:r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 websites,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</a:tr>
              <a:tr h="663777"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Merriweather Light"/>
                          <a:cs typeface="Merriweather Light"/>
                        </a:rPr>
                        <a:t>WHAT DO WE WANT THEM TO THINK?</a:t>
                      </a:r>
                    </a:p>
                    <a:p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When they see the creative – what should it make them think?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</a:tr>
              <a:tr h="905151"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Merriweather Light"/>
                          <a:cs typeface="Merriweather Light"/>
                        </a:rPr>
                        <a:t>WHAT DO WE WANT THEM TO DO?</a:t>
                      </a:r>
                    </a:p>
                    <a:p>
                      <a:r>
                        <a:rPr lang="en-US" sz="1050" b="0" i="0" dirty="0" smtClean="0">
                          <a:latin typeface="Merriweather Light"/>
                          <a:cs typeface="Merriweather Light"/>
                        </a:rPr>
                        <a:t>What are the calls to action (list them clearly), and, if appropriate, what do we then want them to do?</a:t>
                      </a:r>
                    </a:p>
                    <a:p>
                      <a:endParaRPr lang="en-US" sz="1400" b="0" i="0" dirty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 smtClean="0">
                        <a:latin typeface="Merriweather Light"/>
                        <a:cs typeface="Merriweather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4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Matrix: Brand Values Deconstructed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895291"/>
              </p:ext>
            </p:extLst>
          </p:nvPr>
        </p:nvGraphicFramePr>
        <p:xfrm>
          <a:off x="495300" y="1450975"/>
          <a:ext cx="9105900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8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Matrix: Brand Values Deconstructed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461777"/>
              </p:ext>
            </p:extLst>
          </p:nvPr>
        </p:nvGraphicFramePr>
        <p:xfrm>
          <a:off x="495300" y="1450975"/>
          <a:ext cx="9105900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2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Brand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a quick and easy way to </a:t>
            </a:r>
            <a:r>
              <a:rPr lang="en-US" dirty="0" smtClean="0">
                <a:solidFill>
                  <a:schemeClr val="accent5"/>
                </a:solidFill>
              </a:rPr>
              <a:t>judge brand perception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5"/>
                </a:solidFill>
              </a:rPr>
              <a:t>1.We test the integrity of your channels online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526DB0"/>
                </a:solidFill>
              </a:rPr>
              <a:t>Do they differ from each other in terms of brand values?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2. We work out what your brand values are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Does this match your perception? If not why not?</a:t>
            </a: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Then we give you a series of recommendations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Should be seen as one tool among many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1693-1014-5148-BAD7-C928D4E6A9E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6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napShotOmni">
    <a:dk1>
      <a:sysClr val="windowText" lastClr="000000"/>
    </a:dk1>
    <a:lt1>
      <a:sysClr val="window" lastClr="FFFFFF"/>
    </a:lt1>
    <a:dk2>
      <a:srgbClr val="706F6F"/>
    </a:dk2>
    <a:lt2>
      <a:srgbClr val="AEE8FB"/>
    </a:lt2>
    <a:accent1>
      <a:srgbClr val="D763C1"/>
    </a:accent1>
    <a:accent2>
      <a:srgbClr val="FFC753"/>
    </a:accent2>
    <a:accent3>
      <a:srgbClr val="FF805E"/>
    </a:accent3>
    <a:accent4>
      <a:srgbClr val="95C11F"/>
    </a:accent4>
    <a:accent5>
      <a:srgbClr val="DEDC00"/>
    </a:accent5>
    <a:accent6>
      <a:srgbClr val="0085A7"/>
    </a:accent6>
    <a:hlink>
      <a:srgbClr val="7AB6E8"/>
    </a:hlink>
    <a:folHlink>
      <a:srgbClr val="83B0D3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napShotOmni">
    <a:dk1>
      <a:sysClr val="windowText" lastClr="000000"/>
    </a:dk1>
    <a:lt1>
      <a:sysClr val="window" lastClr="FFFFFF"/>
    </a:lt1>
    <a:dk2>
      <a:srgbClr val="706F6F"/>
    </a:dk2>
    <a:lt2>
      <a:srgbClr val="AEE8FB"/>
    </a:lt2>
    <a:accent1>
      <a:srgbClr val="D763C1"/>
    </a:accent1>
    <a:accent2>
      <a:srgbClr val="FFC753"/>
    </a:accent2>
    <a:accent3>
      <a:srgbClr val="FF805E"/>
    </a:accent3>
    <a:accent4>
      <a:srgbClr val="95C11F"/>
    </a:accent4>
    <a:accent5>
      <a:srgbClr val="DEDC00"/>
    </a:accent5>
    <a:accent6>
      <a:srgbClr val="0085A7"/>
    </a:accent6>
    <a:hlink>
      <a:srgbClr val="7AB6E8"/>
    </a:hlink>
    <a:folHlink>
      <a:srgbClr val="83B0D3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10234</TotalTime>
  <Words>323</Words>
  <Application>Microsoft Macintosh PowerPoint</Application>
  <PresentationFormat>A4 Paper (210x297 mm)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 It Yourself</vt:lpstr>
      <vt:lpstr>Yours to print, Adapt &amp; use</vt:lpstr>
      <vt:lpstr>Creative Brief</vt:lpstr>
      <vt:lpstr>Brand Matrix: Brand Values Deconstructed</vt:lpstr>
      <vt:lpstr>Brand Matrix: Brand Values Deconstructed</vt:lpstr>
      <vt:lpstr>The Digital Brand Review</vt:lpstr>
    </vt:vector>
  </TitlesOfParts>
  <Manager/>
  <Company>Phenotype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sam collett</dc:creator>
  <cp:keywords/>
  <dc:description/>
  <cp:lastModifiedBy>sam collett</cp:lastModifiedBy>
  <cp:revision>194</cp:revision>
  <dcterms:created xsi:type="dcterms:W3CDTF">2015-03-06T10:22:07Z</dcterms:created>
  <dcterms:modified xsi:type="dcterms:W3CDTF">2015-08-10T19:32:29Z</dcterms:modified>
  <cp:category/>
</cp:coreProperties>
</file>